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7" r:id="rId2"/>
    <p:sldId id="258" r:id="rId3"/>
    <p:sldId id="259" r:id="rId4"/>
    <p:sldId id="265" r:id="rId5"/>
    <p:sldId id="266" r:id="rId6"/>
    <p:sldId id="260" r:id="rId7"/>
    <p:sldId id="261" r:id="rId8"/>
    <p:sldId id="262" r:id="rId9"/>
    <p:sldId id="263" r:id="rId10"/>
    <p:sldId id="267" r:id="rId11"/>
    <p:sldId id="264" r:id="rId12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EFF14-9E66-4318-9DAB-90245B80651C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2FFA9-56E0-4CE3-99A3-F5E7432BACA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80121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2FFA9-56E0-4CE3-99A3-F5E7432BACA5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86249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/>
              <a:t>Rediģēt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C1C0-CF3A-45EA-989A-CEB54F36DC35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278F-37CF-4192-A112-B43520BEA785}" type="slidenum">
              <a:rPr lang="lv-LV" smtClean="0"/>
              <a:t>‹#›</a:t>
            </a:fld>
            <a:endParaRPr lang="lv-LV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C1C0-CF3A-45EA-989A-CEB54F36DC35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278F-37CF-4192-A112-B43520BEA785}" type="slidenum">
              <a:rPr lang="lv-LV" smtClean="0"/>
              <a:t>‹#›</a:t>
            </a:fld>
            <a:endParaRPr lang="lv-LV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C1C0-CF3A-45EA-989A-CEB54F36DC35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278F-37CF-4192-A112-B43520BEA78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C1C0-CF3A-45EA-989A-CEB54F36DC35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278F-37CF-4192-A112-B43520BEA785}" type="slidenum">
              <a:rPr lang="lv-LV" smtClean="0"/>
              <a:t>‹#›</a:t>
            </a:fld>
            <a:endParaRPr lang="lv-LV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C1C0-CF3A-45EA-989A-CEB54F36DC35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278F-37CF-4192-A112-B43520BEA785}" type="slidenum">
              <a:rPr lang="lv-LV" smtClean="0"/>
              <a:t>‹#›</a:t>
            </a:fld>
            <a:endParaRPr lang="lv-LV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C1C0-CF3A-45EA-989A-CEB54F36DC35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278F-37CF-4192-A112-B43520BEA78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C1C0-CF3A-45EA-989A-CEB54F36DC35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278F-37CF-4192-A112-B43520BEA78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C1C0-CF3A-45EA-989A-CEB54F36DC35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278F-37CF-4192-A112-B43520BEA78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attēla ikonas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C1C0-CF3A-45EA-989A-CEB54F36DC35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278F-37CF-4192-A112-B43520BEA785}" type="slidenum">
              <a:rPr lang="lv-LV" smtClean="0"/>
              <a:t>‹#›</a:t>
            </a:fld>
            <a:endParaRPr lang="lv-LV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C1C0-CF3A-45EA-989A-CEB54F36DC35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278F-37CF-4192-A112-B43520BEA78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C1C0-CF3A-45EA-989A-CEB54F36DC35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278F-37CF-4192-A112-B43520BEA78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2DC1C0-CF3A-45EA-989A-CEB54F36DC35}" type="datetimeFigureOut">
              <a:rPr lang="lv-LV" smtClean="0"/>
              <a:t>20.09.2019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3BF278F-37CF-4192-A112-B43520BEA785}" type="slidenum">
              <a:rPr lang="lv-LV" smtClean="0"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title"/>
          </p:nvPr>
        </p:nvSpPr>
        <p:spPr>
          <a:xfrm>
            <a:off x="1132326" y="2651760"/>
            <a:ext cx="7544130" cy="3474720"/>
          </a:xfrm>
        </p:spPr>
        <p:txBody>
          <a:bodyPr/>
          <a:lstStyle/>
          <a:p>
            <a:pPr marL="0" indent="0" algn="ctr">
              <a:buNone/>
            </a:pPr>
            <a:br>
              <a:rPr lang="lv-LV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604020202020204" pitchFamily="34" charset="0"/>
              </a:rPr>
            </a:br>
            <a:br>
              <a:rPr lang="lv-LV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604020202020204" pitchFamily="34" charset="0"/>
              </a:rPr>
            </a:br>
            <a:br>
              <a:rPr lang="lv-LV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604020202020204" pitchFamily="34" charset="0"/>
              </a:rPr>
            </a:br>
            <a:r>
              <a:rPr lang="lv-LV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604020202020204" pitchFamily="34" charset="0"/>
              </a:rPr>
              <a:t>Glābējsilītes</a:t>
            </a:r>
            <a:r>
              <a:rPr lang="lv-LV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604020202020204" pitchFamily="34" charset="0"/>
              </a:rPr>
              <a:t> bērna statuss un tālākās gaitas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9C6CD8F-ECC4-4333-8646-64F913EF8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36" y="732753"/>
            <a:ext cx="7149720" cy="401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Satura vietturis 4">
            <a:extLst>
              <a:ext uri="{FF2B5EF4-FFF2-40B4-BE49-F238E27FC236}">
                <a16:creationId xmlns:a16="http://schemas.microsoft.com/office/drawing/2014/main" id="{9B9686CF-2550-4189-A47A-8C97C5D92C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55970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09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791BF42-8278-4E93-8E92-316BACC5F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840" y="243244"/>
            <a:ext cx="4320480" cy="1169532"/>
          </a:xfrm>
        </p:spPr>
        <p:txBody>
          <a:bodyPr/>
          <a:lstStyle/>
          <a:p>
            <a:pPr marL="0" indent="0" algn="ctr">
              <a:buNone/>
            </a:pPr>
            <a:r>
              <a:rPr lang="lv-LV" sz="4000" dirty="0"/>
              <a:t>STATISTIKA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1A6E5F9-262B-4460-8CE8-5D4CA1D20D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3608" y="1700808"/>
            <a:ext cx="7488831" cy="4824536"/>
          </a:xfrm>
        </p:spPr>
        <p:txBody>
          <a:bodyPr>
            <a:normAutofit/>
          </a:bodyPr>
          <a:lstStyle/>
          <a:p>
            <a:r>
              <a:rPr lang="lv-LV" sz="2000" dirty="0"/>
              <a:t>Latvijā </a:t>
            </a:r>
            <a:r>
              <a:rPr lang="lv-LV" sz="2000" dirty="0" err="1"/>
              <a:t>glābējsilītēs</a:t>
            </a:r>
            <a:r>
              <a:rPr lang="lv-LV" sz="2000" dirty="0"/>
              <a:t> 10 gadu laikā ievietoti </a:t>
            </a:r>
            <a:r>
              <a:rPr lang="lv-LV" sz="2000" b="1" dirty="0">
                <a:solidFill>
                  <a:schemeClr val="tx1"/>
                </a:solidFill>
              </a:rPr>
              <a:t>47</a:t>
            </a:r>
            <a:r>
              <a:rPr lang="lv-LV" sz="2000" dirty="0">
                <a:solidFill>
                  <a:srgbClr val="FF0000"/>
                </a:solidFill>
              </a:rPr>
              <a:t> 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bērni</a:t>
            </a:r>
          </a:p>
          <a:p>
            <a:endParaRPr lang="lv-LV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Rīgas </a:t>
            </a:r>
            <a:r>
              <a:rPr lang="lv-LV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glābējsilītē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ievietoti </a:t>
            </a:r>
            <a:r>
              <a:rPr lang="lv-LV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27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bērni </a:t>
            </a:r>
          </a:p>
          <a:p>
            <a:endParaRPr lang="lv-LV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Pirmais bērniņš ievietots 2009.gada 23.decembrī Rīgā (puika, kurš jau 30.decembrī nonāca </a:t>
            </a:r>
            <a:r>
              <a:rPr lang="lv-LV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pirmsadopcijas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aprūpē ģimenē)</a:t>
            </a:r>
          </a:p>
          <a:p>
            <a:endParaRPr lang="lv-LV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Šogad Rīgas </a:t>
            </a:r>
            <a:r>
              <a:rPr lang="lv-LV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glābējsilītē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ievietots viens bērns</a:t>
            </a:r>
          </a:p>
          <a:p>
            <a:pPr marL="45720" indent="0">
              <a:buNone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(meitenīte) </a:t>
            </a:r>
          </a:p>
          <a:p>
            <a:pPr marL="45720" indent="0">
              <a:buNone/>
            </a:pPr>
            <a:endParaRPr lang="lv-LV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Četros gadījumos bērns atgriezts bioloģiskajā ģimenē</a:t>
            </a:r>
          </a:p>
        </p:txBody>
      </p:sp>
      <p:pic>
        <p:nvPicPr>
          <p:cNvPr id="4" name="Satura vietturis 4">
            <a:extLst>
              <a:ext uri="{FF2B5EF4-FFF2-40B4-BE49-F238E27FC236}">
                <a16:creationId xmlns:a16="http://schemas.microsoft.com/office/drawing/2014/main" id="{212A3852-ABC5-44ED-9A2B-B2BB6684B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3"/>
            <a:ext cx="2267744" cy="163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17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8B92AD9E-7BFE-44E9-9E83-BCE6A58CC1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552" y="1628261"/>
            <a:ext cx="8064896" cy="482453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lv-LV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 </a:t>
            </a:r>
            <a:r>
              <a:rPr lang="lv-LV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glābējsilīšu</a:t>
            </a:r>
            <a:r>
              <a:rPr lang="lv-LV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bērni adoptēti Latvijā!</a:t>
            </a:r>
          </a:p>
        </p:txBody>
      </p:sp>
      <p:pic>
        <p:nvPicPr>
          <p:cNvPr id="5" name="Satura vietturis 4">
            <a:extLst>
              <a:ext uri="{FF2B5EF4-FFF2-40B4-BE49-F238E27FC236}">
                <a16:creationId xmlns:a16="http://schemas.microsoft.com/office/drawing/2014/main" id="{680F9934-CAFF-4D1C-BED3-11F0FF5EE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13"/>
            <a:ext cx="2051720" cy="1482756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96E2A593-8250-41B1-9A0E-A1FA0052AA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996952"/>
            <a:ext cx="6336704" cy="370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915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7724289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Satura vietturis 4">
            <a:extLst>
              <a:ext uri="{FF2B5EF4-FFF2-40B4-BE49-F238E27FC236}">
                <a16:creationId xmlns:a16="http://schemas.microsoft.com/office/drawing/2014/main" id="{491A1FED-17BD-4606-8679-67967A298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13"/>
            <a:ext cx="2267744" cy="163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28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93" y="1952836"/>
            <a:ext cx="8609813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Satura vietturis 4">
            <a:extLst>
              <a:ext uri="{FF2B5EF4-FFF2-40B4-BE49-F238E27FC236}">
                <a16:creationId xmlns:a16="http://schemas.microsoft.com/office/drawing/2014/main" id="{2B1276C8-7918-48C9-AB85-4C913B224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13"/>
            <a:ext cx="2267744" cy="163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19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30CCAD2-89C5-4AE3-84A1-B5C749FE2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548680"/>
            <a:ext cx="5936447" cy="1143000"/>
          </a:xfrm>
        </p:spPr>
        <p:txBody>
          <a:bodyPr/>
          <a:lstStyle/>
          <a:p>
            <a:pPr marL="0" indent="0" algn="ctr">
              <a:buNone/>
            </a:pPr>
            <a:r>
              <a:rPr lang="lv-LV" sz="3200" dirty="0"/>
              <a:t>BĒRNU ATGRIEŠANA BIOLOĢISKAJĀ ĢIMENĒ</a:t>
            </a:r>
            <a:br>
              <a:rPr lang="lv-LV" sz="4000" dirty="0"/>
            </a:br>
            <a:endParaRPr lang="lv-LV" sz="4000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B45D357-606C-40A5-8E52-FCB4DDA3DD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25455" y="2241421"/>
            <a:ext cx="6400800" cy="1857251"/>
          </a:xfrm>
        </p:spPr>
        <p:txBody>
          <a:bodyPr>
            <a:normAutofit/>
          </a:bodyPr>
          <a:lstStyle/>
          <a:p>
            <a:r>
              <a:rPr lang="lv-LV" sz="2000" dirty="0"/>
              <a:t>Bioloģiskās mammas uzrodas dažu stundu vai dienu laikā.</a:t>
            </a:r>
          </a:p>
          <a:p>
            <a:r>
              <a:rPr lang="lv-LV" sz="2000" dirty="0"/>
              <a:t>Dzimšanas </a:t>
            </a:r>
            <a:r>
              <a:rPr lang="lv-LV" sz="2000" dirty="0" err="1"/>
              <a:t>zīme+DNS=pierādījums</a:t>
            </a:r>
            <a:r>
              <a:rPr lang="lv-LV" sz="2000" dirty="0"/>
              <a:t>.</a:t>
            </a:r>
          </a:p>
          <a:p>
            <a:r>
              <a:rPr lang="lv-LV" sz="2000" dirty="0"/>
              <a:t>Nav nepieciešama prasība par maternitātes atzīšanu tiesā.</a:t>
            </a:r>
          </a:p>
          <a:p>
            <a:endParaRPr lang="lv-LV" dirty="0"/>
          </a:p>
        </p:txBody>
      </p:sp>
      <p:pic>
        <p:nvPicPr>
          <p:cNvPr id="4" name="Satura vietturis 4">
            <a:extLst>
              <a:ext uri="{FF2B5EF4-FFF2-40B4-BE49-F238E27FC236}">
                <a16:creationId xmlns:a16="http://schemas.microsoft.com/office/drawing/2014/main" id="{5824A33C-B892-46AC-9DC7-F41D2E84F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1"/>
            <a:ext cx="2267744" cy="1638874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450AA725-6FA4-4528-A2C1-8EDE86FF91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206131"/>
            <a:ext cx="3884212" cy="261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19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CDFD1F9-EA71-42BE-8FE0-D279325B5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101" y="692696"/>
            <a:ext cx="590723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lv-LV" sz="3200" dirty="0"/>
              <a:t>BĒRNA NODOŠANA ADOPCIJAI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C96D16C1-02CE-4A2B-85FE-E1B8DA5E84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03648" y="1729410"/>
            <a:ext cx="7128792" cy="4651918"/>
          </a:xfrm>
        </p:spPr>
        <p:txBody>
          <a:bodyPr>
            <a:noAutofit/>
          </a:bodyPr>
          <a:lstStyle/>
          <a:p>
            <a:r>
              <a:rPr lang="lv-LV" sz="2000" dirty="0"/>
              <a:t>Pēc zīdaiņa ievietošanas </a:t>
            </a:r>
            <a:r>
              <a:rPr lang="lv-LV" sz="2000" dirty="0" err="1"/>
              <a:t>glābējsilītē</a:t>
            </a:r>
            <a:r>
              <a:rPr lang="lv-LV" sz="2000" dirty="0"/>
              <a:t>, mediķi veic veselības pārbaudi</a:t>
            </a:r>
          </a:p>
          <a:p>
            <a:endParaRPr lang="lv-LV" sz="2000" dirty="0"/>
          </a:p>
          <a:p>
            <a:r>
              <a:rPr lang="lv-LV" sz="2000" dirty="0"/>
              <a:t>Mūsu uzstādījums - bērnam divu nedēļu laikā jānonāk ģimenē, līdz tam viņam būtu jāatrodas mediķu uzraudzībā</a:t>
            </a:r>
          </a:p>
          <a:p>
            <a:endParaRPr lang="lv-LV" sz="2000" dirty="0"/>
          </a:p>
          <a:p>
            <a:r>
              <a:rPr lang="lv-LV" sz="2000" dirty="0"/>
              <a:t>Līdz adopcijas procesa uzsākšanai, bāriņtiesa nosaka «atbildīgo» par bērnu (pieņem lēmumu par ievietošanu bērnu aprūpes iestādē) </a:t>
            </a:r>
          </a:p>
          <a:p>
            <a:pPr marL="45720" indent="0">
              <a:buNone/>
            </a:pPr>
            <a:endParaRPr lang="lv-LV" sz="2000" dirty="0"/>
          </a:p>
          <a:p>
            <a:r>
              <a:rPr lang="lv-LV" sz="2000" dirty="0"/>
              <a:t>Dati par bērnu tiek iekļauti  LM Adopcijas reģistrā  un bērns rindas kārtībā tiek piedāvāts ģimenēm, kas šajā reģistrā atrodas</a:t>
            </a:r>
          </a:p>
        </p:txBody>
      </p:sp>
      <p:pic>
        <p:nvPicPr>
          <p:cNvPr id="4" name="Satura vietturis 4">
            <a:extLst>
              <a:ext uri="{FF2B5EF4-FFF2-40B4-BE49-F238E27FC236}">
                <a16:creationId xmlns:a16="http://schemas.microsoft.com/office/drawing/2014/main" id="{D025DCD7-8E7C-4DBC-A83B-A17CA5FA4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60" y="16022"/>
            <a:ext cx="2331274" cy="168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02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F908EB9-19B1-4F4C-9BE4-84FFAA925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744" y="692696"/>
            <a:ext cx="586468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lv-LV" sz="3200" dirty="0"/>
              <a:t>IEMESLI BĒRNU IEVIETOŠANAI GLĀBĒJSILĪTĒS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7B460638-3029-45D4-8108-24890C92AF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03648" y="2420888"/>
            <a:ext cx="6840518" cy="4248472"/>
          </a:xfrm>
        </p:spPr>
        <p:txBody>
          <a:bodyPr>
            <a:normAutofit lnSpcReduction="10000"/>
          </a:bodyPr>
          <a:lstStyle/>
          <a:p>
            <a:r>
              <a:rPr lang="lv-LV" sz="2000" dirty="0"/>
              <a:t>Pārsvarā sociāla rakstura sarežģījumi</a:t>
            </a:r>
          </a:p>
          <a:p>
            <a:pPr marL="45720" indent="0">
              <a:buNone/>
            </a:pPr>
            <a:endParaRPr lang="lv-LV" sz="2000" dirty="0"/>
          </a:p>
          <a:p>
            <a:r>
              <a:rPr lang="lv-LV" sz="2000" dirty="0"/>
              <a:t>Vecāku (mātes) nepilngadība</a:t>
            </a:r>
          </a:p>
          <a:p>
            <a:pPr marL="45720" indent="0">
              <a:buNone/>
            </a:pPr>
            <a:endParaRPr lang="lv-LV" sz="2000" dirty="0"/>
          </a:p>
          <a:p>
            <a:r>
              <a:rPr lang="lv-LV" sz="2000" dirty="0"/>
              <a:t>Bērna veselības problēmas</a:t>
            </a:r>
          </a:p>
          <a:p>
            <a:pPr marL="45720" indent="0">
              <a:buNone/>
            </a:pPr>
            <a:endParaRPr lang="lv-LV" sz="2000" dirty="0"/>
          </a:p>
          <a:p>
            <a:r>
              <a:rPr lang="lv-LV" sz="2000" dirty="0"/>
              <a:t>Zīdaiņa tēva/citu tuvinieku psiholoģiskais spiediens uz māti</a:t>
            </a:r>
          </a:p>
          <a:p>
            <a:pPr marL="45720" indent="0">
              <a:buNone/>
            </a:pPr>
            <a:endParaRPr lang="lv-LV" sz="2000" dirty="0"/>
          </a:p>
          <a:p>
            <a:r>
              <a:rPr lang="lv-LV" sz="2000" dirty="0"/>
              <a:t>Sociālā krāpšana (bērns tiek piereģistrēts, lai saņemtu sociālos pabalstus un uzreiz ievietots </a:t>
            </a:r>
            <a:r>
              <a:rPr lang="lv-LV" sz="2000" dirty="0" err="1"/>
              <a:t>glābējsilītē</a:t>
            </a:r>
            <a:r>
              <a:rPr lang="lv-LV" sz="2000" dirty="0"/>
              <a:t>)</a:t>
            </a:r>
          </a:p>
          <a:p>
            <a:pPr marL="45720" indent="0">
              <a:buNone/>
            </a:pPr>
            <a:endParaRPr lang="lv-LV" dirty="0"/>
          </a:p>
          <a:p>
            <a:pPr marL="45720" indent="0">
              <a:buNone/>
            </a:pPr>
            <a:endParaRPr lang="lv-LV" dirty="0"/>
          </a:p>
        </p:txBody>
      </p:sp>
      <p:pic>
        <p:nvPicPr>
          <p:cNvPr id="4" name="Satura vietturis 4">
            <a:extLst>
              <a:ext uri="{FF2B5EF4-FFF2-40B4-BE49-F238E27FC236}">
                <a16:creationId xmlns:a16="http://schemas.microsoft.com/office/drawing/2014/main" id="{5AA8511B-3DC9-43E9-8041-D174BB17C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67744" cy="163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9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EF07B9D-970F-46F0-B026-D687EFF91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696" y="1048870"/>
            <a:ext cx="5708103" cy="1300010"/>
          </a:xfrm>
        </p:spPr>
        <p:txBody>
          <a:bodyPr/>
          <a:lstStyle/>
          <a:p>
            <a:pPr marL="0" indent="0" algn="ctr">
              <a:buNone/>
            </a:pPr>
            <a:r>
              <a:rPr lang="lv-LV" sz="3200" dirty="0"/>
              <a:t>Aktuāli jautājumi…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C451984B-6781-4329-AAFF-7C3FFD51FD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536" y="1988840"/>
            <a:ext cx="3861048" cy="3978776"/>
          </a:xfrm>
        </p:spPr>
        <p:txBody>
          <a:bodyPr>
            <a:normAutofit/>
          </a:bodyPr>
          <a:lstStyle/>
          <a:p>
            <a:r>
              <a:rPr lang="lv-LV" sz="2000" dirty="0"/>
              <a:t>Vai </a:t>
            </a:r>
            <a:r>
              <a:rPr lang="lv-LV" sz="2000" dirty="0" err="1"/>
              <a:t>glābējsilītei</a:t>
            </a:r>
            <a:r>
              <a:rPr lang="lv-LV" sz="2000" dirty="0"/>
              <a:t> jābūt katrā pilsētas slimnīcā(citu valstu veiksmīga pieredze)?</a:t>
            </a:r>
          </a:p>
          <a:p>
            <a:pPr marL="45720" indent="0">
              <a:buNone/>
            </a:pPr>
            <a:endParaRPr lang="lv-LV" sz="2000" dirty="0"/>
          </a:p>
          <a:p>
            <a:pPr marL="45720" indent="0">
              <a:buNone/>
            </a:pPr>
            <a:endParaRPr lang="lv-LV" sz="2000" dirty="0"/>
          </a:p>
          <a:p>
            <a:r>
              <a:rPr lang="lv-LV" sz="2000" dirty="0"/>
              <a:t>Vai </a:t>
            </a:r>
            <a:r>
              <a:rPr lang="lv-LV" sz="2000" dirty="0" err="1"/>
              <a:t>glābējsilīšu</a:t>
            </a:r>
            <a:r>
              <a:rPr lang="lv-LV" sz="2000" dirty="0"/>
              <a:t> projektam jābūt valsts paspārnē? </a:t>
            </a:r>
          </a:p>
        </p:txBody>
      </p:sp>
      <p:pic>
        <p:nvPicPr>
          <p:cNvPr id="4" name="Satura vietturis 4">
            <a:extLst>
              <a:ext uri="{FF2B5EF4-FFF2-40B4-BE49-F238E27FC236}">
                <a16:creationId xmlns:a16="http://schemas.microsoft.com/office/drawing/2014/main" id="{A4D7E7F6-ACFA-4A2D-B3A9-FE6D73583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04"/>
            <a:ext cx="2267744" cy="1638874"/>
          </a:xfrm>
          <a:prstGeom prst="rect">
            <a:avLst/>
          </a:prstGeom>
        </p:spPr>
      </p:pic>
      <p:pic>
        <p:nvPicPr>
          <p:cNvPr id="10" name="Attēls 9">
            <a:extLst>
              <a:ext uri="{FF2B5EF4-FFF2-40B4-BE49-F238E27FC236}">
                <a16:creationId xmlns:a16="http://schemas.microsoft.com/office/drawing/2014/main" id="{83A1E886-428E-4184-929A-7AF5B8963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209925"/>
            <a:ext cx="521017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17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atura vietturis 4">
            <a:extLst>
              <a:ext uri="{FF2B5EF4-FFF2-40B4-BE49-F238E27FC236}">
                <a16:creationId xmlns:a16="http://schemas.microsoft.com/office/drawing/2014/main" id="{F0C476D6-2292-46F2-A829-FA40FB695F5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6" y="2738991"/>
            <a:ext cx="6156684" cy="4104456"/>
          </a:xfrm>
        </p:spPr>
      </p:pic>
      <p:sp>
        <p:nvSpPr>
          <p:cNvPr id="6" name="Taisnstūris 5">
            <a:extLst>
              <a:ext uri="{FF2B5EF4-FFF2-40B4-BE49-F238E27FC236}">
                <a16:creationId xmlns:a16="http://schemas.microsoft.com/office/drawing/2014/main" id="{BBCEC19B-19F5-478E-AC97-5E5CDFC17E7A}"/>
              </a:ext>
            </a:extLst>
          </p:cNvPr>
          <p:cNvSpPr/>
          <p:nvPr/>
        </p:nvSpPr>
        <p:spPr>
          <a:xfrm>
            <a:off x="2326312" y="632350"/>
            <a:ext cx="5940152" cy="1587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Nekas nav skaistāks kā uzdrīkstēties kļūt kādam </a:t>
            </a:r>
            <a:r>
              <a:rPr lang="lv-LV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par mīlestību</a:t>
            </a:r>
            <a:br>
              <a:rPr lang="lv-LV" sz="2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v-LV" sz="2000" dirty="0">
                <a:ea typeface="Calibri" panose="020F0502020204030204" pitchFamily="34" charset="0"/>
                <a:cs typeface="Times New Roman" panose="02020603050405020304" pitchFamily="18" charset="0"/>
              </a:rPr>
              <a:t>/Andrejs </a:t>
            </a:r>
            <a:r>
              <a:rPr lang="lv-LV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Mediņš</a:t>
            </a:r>
            <a:r>
              <a:rPr lang="lv-LV" sz="2000" dirty="0"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</a:p>
        </p:txBody>
      </p:sp>
      <p:pic>
        <p:nvPicPr>
          <p:cNvPr id="7" name="Satura vietturis 4">
            <a:extLst>
              <a:ext uri="{FF2B5EF4-FFF2-40B4-BE49-F238E27FC236}">
                <a16:creationId xmlns:a16="http://schemas.microsoft.com/office/drawing/2014/main" id="{568FCC9F-FCE8-4D04-A93B-1EEA74F64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60" y="16022"/>
            <a:ext cx="2331274" cy="168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08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E289296B-E10D-46AE-8497-A524B5B8B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888" y="1868709"/>
            <a:ext cx="6912768" cy="1560291"/>
          </a:xfrm>
        </p:spPr>
        <p:txBody>
          <a:bodyPr/>
          <a:lstStyle/>
          <a:p>
            <a:pPr marL="0" indent="0" algn="ctr">
              <a:buNone/>
            </a:pPr>
            <a:r>
              <a:rPr lang="lv-LV" dirty="0"/>
              <a:t>PALDIES!</a:t>
            </a:r>
          </a:p>
        </p:txBody>
      </p:sp>
      <p:pic>
        <p:nvPicPr>
          <p:cNvPr id="4" name="Satura vietturis 4">
            <a:extLst>
              <a:ext uri="{FF2B5EF4-FFF2-40B4-BE49-F238E27FC236}">
                <a16:creationId xmlns:a16="http://schemas.microsoft.com/office/drawing/2014/main" id="{17818C82-98BA-438F-98B3-087E07879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62"/>
            <a:ext cx="2267744" cy="16388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382CAF-70E6-4347-AF8A-B9688A0F0E76}"/>
              </a:ext>
            </a:extLst>
          </p:cNvPr>
          <p:cNvSpPr txBox="1"/>
          <p:nvPr/>
        </p:nvSpPr>
        <p:spPr>
          <a:xfrm>
            <a:off x="4628590" y="5934670"/>
            <a:ext cx="4968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Inese Ērgle, </a:t>
            </a:r>
            <a:br>
              <a:rPr lang="lv-LV" dirty="0"/>
            </a:br>
            <a:r>
              <a:rPr lang="lv-LV" dirty="0"/>
              <a:t>Rīgas bāriņtiesas priekšsēdētāja vietniece</a:t>
            </a:r>
          </a:p>
          <a:p>
            <a:r>
              <a:rPr lang="lv-LV" dirty="0"/>
              <a:t>E-pasts: inese.ergle@riga.lv</a:t>
            </a:r>
          </a:p>
        </p:txBody>
      </p:sp>
      <p:pic>
        <p:nvPicPr>
          <p:cNvPr id="21" name="Attēls 20">
            <a:extLst>
              <a:ext uri="{FF2B5EF4-FFF2-40B4-BE49-F238E27FC236}">
                <a16:creationId xmlns:a16="http://schemas.microsoft.com/office/drawing/2014/main" id="{D2577C6F-79F6-4AB1-B797-588E3D4ED2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8424"/>
            <a:ext cx="4651272" cy="308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8192"/>
      </p:ext>
    </p:extLst>
  </p:cSld>
  <p:clrMapOvr>
    <a:masterClrMapping/>
  </p:clrMapOvr>
</p:sld>
</file>

<file path=ppt/theme/theme1.xml><?xml version="1.0" encoding="utf-8"?>
<a:theme xmlns:a="http://schemas.openxmlformats.org/drawingml/2006/main" name="Triecienvilnis">
  <a:themeElements>
    <a:clrScheme name="Triecienvilni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riecienvilni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iecienvilni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</TotalTime>
  <Words>226</Words>
  <Application>Microsoft Office PowerPoint</Application>
  <PresentationFormat>Slaidrāde ekrānā (4:3)</PresentationFormat>
  <Paragraphs>46</Paragraphs>
  <Slides>11</Slides>
  <Notes>1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11</vt:i4>
      </vt:variant>
    </vt:vector>
  </HeadingPairs>
  <TitlesOfParts>
    <vt:vector size="16" baseType="lpstr">
      <vt:lpstr>Arial Nova</vt:lpstr>
      <vt:lpstr>Calibri</vt:lpstr>
      <vt:lpstr>Georgia</vt:lpstr>
      <vt:lpstr>Trebuchet MS</vt:lpstr>
      <vt:lpstr>Triecienvilnis</vt:lpstr>
      <vt:lpstr>   Glābējsilītes bērna statuss un tālākās gaitas</vt:lpstr>
      <vt:lpstr>STATISTIKA</vt:lpstr>
      <vt:lpstr>PowerPoint prezentācija</vt:lpstr>
      <vt:lpstr>PowerPoint prezentācija</vt:lpstr>
      <vt:lpstr>PowerPoint prezentācija</vt:lpstr>
      <vt:lpstr>BĒRNU ATGRIEŠANA BIOLOĢISKAJĀ ĢIMENĒ </vt:lpstr>
      <vt:lpstr>BĒRNA NODOŠANA ADOPCIJAI</vt:lpstr>
      <vt:lpstr>IEMESLI BĒRNU IEVIETOŠANAI GLĀBĒJSILĪTĒS</vt:lpstr>
      <vt:lpstr>Aktuāli jautājumi…</vt:lpstr>
      <vt:lpstr>PowerPoint prezentācija</vt:lpstr>
      <vt:lpstr>PALDIES!</vt:lpstr>
    </vt:vector>
  </TitlesOfParts>
  <Company>Rīgas Dome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Inese Ērgle</dc:creator>
  <cp:lastModifiedBy>Dace Ankipāne</cp:lastModifiedBy>
  <cp:revision>45</cp:revision>
  <dcterms:created xsi:type="dcterms:W3CDTF">2019-09-17T05:25:05Z</dcterms:created>
  <dcterms:modified xsi:type="dcterms:W3CDTF">2019-09-20T08:20:56Z</dcterms:modified>
</cp:coreProperties>
</file>