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40"/>
  </p:notesMasterIdLst>
  <p:sldIdLst>
    <p:sldId id="256" r:id="rId2"/>
    <p:sldId id="357" r:id="rId3"/>
    <p:sldId id="358" r:id="rId4"/>
    <p:sldId id="355" r:id="rId5"/>
    <p:sldId id="356" r:id="rId6"/>
    <p:sldId id="359" r:id="rId7"/>
    <p:sldId id="294" r:id="rId8"/>
    <p:sldId id="323" r:id="rId9"/>
    <p:sldId id="331" r:id="rId10"/>
    <p:sldId id="315" r:id="rId11"/>
    <p:sldId id="324" r:id="rId12"/>
    <p:sldId id="266" r:id="rId13"/>
    <p:sldId id="277" r:id="rId14"/>
    <p:sldId id="319" r:id="rId15"/>
    <p:sldId id="318" r:id="rId16"/>
    <p:sldId id="337" r:id="rId17"/>
    <p:sldId id="328" r:id="rId18"/>
    <p:sldId id="332" r:id="rId19"/>
    <p:sldId id="327" r:id="rId20"/>
    <p:sldId id="338" r:id="rId21"/>
    <p:sldId id="339" r:id="rId22"/>
    <p:sldId id="340" r:id="rId23"/>
    <p:sldId id="341" r:id="rId24"/>
    <p:sldId id="342" r:id="rId25"/>
    <p:sldId id="343" r:id="rId26"/>
    <p:sldId id="344" r:id="rId27"/>
    <p:sldId id="345" r:id="rId28"/>
    <p:sldId id="346" r:id="rId29"/>
    <p:sldId id="347" r:id="rId30"/>
    <p:sldId id="348" r:id="rId31"/>
    <p:sldId id="349" r:id="rId32"/>
    <p:sldId id="350" r:id="rId33"/>
    <p:sldId id="354" r:id="rId34"/>
    <p:sldId id="351" r:id="rId35"/>
    <p:sldId id="352" r:id="rId36"/>
    <p:sldId id="353" r:id="rId37"/>
    <p:sldId id="360" r:id="rId38"/>
    <p:sldId id="304" r:id="rId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990000"/>
    <a:srgbClr val="FF3300"/>
    <a:srgbClr val="00CC00"/>
    <a:srgbClr val="89F2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06" autoAdjust="0"/>
    <p:restoredTop sz="92806" autoAdjust="0"/>
  </p:normalViewPr>
  <p:slideViewPr>
    <p:cSldViewPr>
      <p:cViewPr>
        <p:scale>
          <a:sx n="82" d="100"/>
          <a:sy n="82" d="100"/>
        </p:scale>
        <p:origin x="-1248" y="-1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46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6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Образование 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465-4229-BA72-20BDBEF5D05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465-4229-BA72-20BDBEF5D05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465-4229-BA72-20BDBEF5D05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2465-4229-BA72-20BDBEF5D05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2465-4229-BA72-20BDBEF5D05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2465-4229-BA72-20BDBEF5D053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Среднее образование </c:v>
                </c:pt>
                <c:pt idx="1">
                  <c:v>Неоконченное среднее</c:v>
                </c:pt>
                <c:pt idx="2">
                  <c:v>Средне-специальное</c:v>
                </c:pt>
                <c:pt idx="3">
                  <c:v>Высшее</c:v>
                </c:pt>
                <c:pt idx="4">
                  <c:v>Неоконченное высшее</c:v>
                </c:pt>
                <c:pt idx="5">
                  <c:v>Нет данных 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12</c:v>
                </c:pt>
                <c:pt idx="1">
                  <c:v>9</c:v>
                </c:pt>
                <c:pt idx="2">
                  <c:v>10</c:v>
                </c:pt>
                <c:pt idx="3">
                  <c:v>1</c:v>
                </c:pt>
                <c:pt idx="4">
                  <c:v>1</c:v>
                </c:pt>
                <c:pt idx="5">
                  <c:v>119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2465-4229-BA72-20BDBEF5D053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5"/>
        <c:delete val="1"/>
      </c:legendEntry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Судимость 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4AD-410F-82FA-9655128D765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4AD-410F-82FA-9655128D765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4AD-410F-82FA-9655128D765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84AD-410F-82FA-9655128D765A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2"/>
                <c:pt idx="0">
                  <c:v>Нет судимости 97%</c:v>
                </c:pt>
                <c:pt idx="1">
                  <c:v>Судимость 3% 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68</c:v>
                </c:pt>
                <c:pt idx="1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84AD-410F-82FA-9655128D765A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2"/>
        <c:delete val="1"/>
      </c:legendEntry>
      <c:legendEntry>
        <c:idx val="3"/>
        <c:delete val="1"/>
      </c:legendEntry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Наличие работы 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2AD-406A-A811-A9D3435A114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2AD-406A-A811-A9D3435A114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2AD-406A-A811-A9D3435A114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82AD-406A-A811-A9D3435A114C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Квалифицированная работа (продавец, повар, рыбообработчица, штамповщик, комплектовщица, пекарь, кладовщик) </c:v>
                </c:pt>
                <c:pt idx="1">
                  <c:v>Неквалифицированная работа (уборщица, технический работник)</c:v>
                </c:pt>
                <c:pt idx="2">
                  <c:v>Нет работы </c:v>
                </c:pt>
                <c:pt idx="3">
                  <c:v>Нет данных 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</c:v>
                </c:pt>
                <c:pt idx="1">
                  <c:v>4</c:v>
                </c:pt>
                <c:pt idx="2">
                  <c:v>29</c:v>
                </c:pt>
                <c:pt idx="3">
                  <c:v>112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82AD-406A-A811-A9D3435A114C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Гражданство 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D28-4DD3-94DF-F99631BE525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D28-4DD3-94DF-F99631BE525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D28-4DD3-94DF-F99631BE525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D28-4DD3-94DF-F99631BE525F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3"/>
                <c:pt idx="0">
                  <c:v>Гражданство РФ</c:v>
                </c:pt>
                <c:pt idx="1">
                  <c:v>Другое </c:v>
                </c:pt>
                <c:pt idx="2">
                  <c:v>Нет данных 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33</c:v>
                </c:pt>
                <c:pt idx="1">
                  <c:v>3</c:v>
                </c:pt>
                <c:pt idx="2">
                  <c:v>116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ED28-4DD3-94DF-F99631BE525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2"/>
        <c:delete val="1"/>
      </c:legendEntry>
      <c:legendEntry>
        <c:idx val="3"/>
        <c:delete val="1"/>
      </c:legendEntry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8A078A-A244-413B-B380-E211F35BA008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BB9E15-3BCC-41CC-819A-B0EAFE9DB8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93090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B9E15-3BCC-41CC-819A-B0EAFE9DB880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48241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B9E15-3BCC-41CC-819A-B0EAFE9DB880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3025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2C2A1-68CE-49D5-B60D-5BDD4D6CE701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68E43-97CE-4F77-8575-431979FE86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2C2A1-68CE-49D5-B60D-5BDD4D6CE701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68E43-97CE-4F77-8575-431979FE867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2C2A1-68CE-49D5-B60D-5BDD4D6CE701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68E43-97CE-4F77-8575-431979FE86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2C2A1-68CE-49D5-B60D-5BDD4D6CE701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68E43-97CE-4F77-8575-431979FE867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2C2A1-68CE-49D5-B60D-5BDD4D6CE701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68E43-97CE-4F77-8575-431979FE86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2C2A1-68CE-49D5-B60D-5BDD4D6CE701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68E43-97CE-4F77-8575-431979FE86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2C2A1-68CE-49D5-B60D-5BDD4D6CE701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68E43-97CE-4F77-8575-431979FE86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2C2A1-68CE-49D5-B60D-5BDD4D6CE701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68E43-97CE-4F77-8575-431979FE867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2C2A1-68CE-49D5-B60D-5BDD4D6CE701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68E43-97CE-4F77-8575-431979FE867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2C2A1-68CE-49D5-B60D-5BDD4D6CE701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68E43-97CE-4F77-8575-431979FE86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2C2A1-68CE-49D5-B60D-5BDD4D6CE701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68E43-97CE-4F77-8575-431979FE8676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AE52C2A1-68CE-49D5-B60D-5BDD4D6CE701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14868E43-97CE-4F77-8575-431979FE867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abyboxrf.ru/emergency-social-aid/" TargetMode="External"/><Relationship Id="rId2" Type="http://schemas.openxmlformats.org/officeDocument/2006/relationships/hyperlink" Target="http://www.babyboxrf.ru/crisis-center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rcmap.igrajdanin.ru/nko/22" TargetMode="External"/><Relationship Id="rId4" Type="http://schemas.openxmlformats.org/officeDocument/2006/relationships/hyperlink" Target="http://www.babyboxrf.ru/anonymous-childbirth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abyboxrf.ru/" TargetMode="External"/><Relationship Id="rId2" Type="http://schemas.openxmlformats.org/officeDocument/2006/relationships/hyperlink" Target="http://www.&#1077;&#1083;&#1077;&#1085;&#1072;&#1082;&#1086;&#1090;&#1086;&#1074;&#1072;.&#1088;&#1092;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jpeg"/><Relationship Id="rId5" Type="http://schemas.openxmlformats.org/officeDocument/2006/relationships/image" Target="../media/image50.png"/><Relationship Id="rId4" Type="http://schemas.openxmlformats.org/officeDocument/2006/relationships/hyperlink" Target="mailto:2444499@mail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5620268"/>
            <a:ext cx="2766150" cy="1021063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4788024" y="4518159"/>
            <a:ext cx="3848423" cy="1102109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4000" dirty="0" smtClean="0">
                <a:solidFill>
                  <a:schemeClr val="bg1"/>
                </a:solidFill>
              </a:rPr>
              <a:t/>
            </a:r>
            <a:br>
              <a:rPr lang="ru-RU" sz="4000" dirty="0" smtClean="0">
                <a:solidFill>
                  <a:schemeClr val="bg1"/>
                </a:solidFill>
              </a:rPr>
            </a:br>
            <a:endParaRPr lang="ru-RU" sz="4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649796" y="646093"/>
            <a:ext cx="7772400" cy="3358971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  <a:cs typeface="Times New Roman" panose="02020603050405020304" pitchFamily="18" charset="0"/>
              </a:rPr>
              <a:t>«Исследование социально-психологических основ инфантицида и механизмов его профилактики»</a:t>
            </a:r>
            <a:r>
              <a:rPr lang="ru-RU" sz="36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  <a:cs typeface="Times New Roman" panose="02020603050405020304" pitchFamily="18" charset="0"/>
              </a:rPr>
            </a:b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4005064"/>
            <a:ext cx="88569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Candara" panose="020E0502030303020204" pitchFamily="34" charset="0"/>
                <a:cs typeface="Times New Roman" pitchFamily="18" charset="0"/>
              </a:rPr>
              <a:t>Руководитель Благотворительного фонда социальной поддержки и </a:t>
            </a:r>
            <a:endParaRPr lang="ru-RU" b="1" dirty="0" smtClean="0">
              <a:latin typeface="Candara" panose="020E0502030303020204" pitchFamily="34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latin typeface="Candara" panose="020E0502030303020204" pitchFamily="34" charset="0"/>
                <a:cs typeface="Times New Roman" pitchFamily="18" charset="0"/>
              </a:rPr>
              <a:t>защиты </a:t>
            </a:r>
            <a:r>
              <a:rPr lang="ru-RU" b="1" dirty="0">
                <a:latin typeface="Candara" panose="020E0502030303020204" pitchFamily="34" charset="0"/>
                <a:cs typeface="Times New Roman" pitchFamily="18" charset="0"/>
              </a:rPr>
              <a:t>прав ребенка на жизнь и воспитание в семье «Колыбель надежды»</a:t>
            </a:r>
          </a:p>
          <a:p>
            <a:pPr algn="ctr"/>
            <a:r>
              <a:rPr lang="ru-RU" b="1" dirty="0">
                <a:latin typeface="Candara" panose="020E0502030303020204" pitchFamily="34" charset="0"/>
                <a:cs typeface="Times New Roman" pitchFamily="18" charset="0"/>
              </a:rPr>
              <a:t>Котова Елена Юрьевна</a:t>
            </a:r>
          </a:p>
          <a:p>
            <a:endParaRPr lang="ru-RU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anose="020E0502030303020204" pitchFamily="34" charset="0"/>
                <a:cs typeface="Times New Roman" pitchFamily="18" charset="0"/>
              </a:rPr>
              <a:t>Сентябрь, 2019 г.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67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83568" y="1916832"/>
            <a:ext cx="7992888" cy="3450696"/>
          </a:xfrm>
        </p:spPr>
        <p:txBody>
          <a:bodyPr>
            <a:normAutofit fontScale="92500"/>
          </a:bodyPr>
          <a:lstStyle/>
          <a:p>
            <a:r>
              <a:rPr lang="ru-RU" dirty="0">
                <a:solidFill>
                  <a:schemeClr val="tx1"/>
                </a:solidFill>
              </a:rPr>
              <a:t>Благотворительный фонд социальной поддержки  и защиты прав ребенка на жизнь и воспитание в семье «Колыбель надежды» основан </a:t>
            </a:r>
            <a:r>
              <a:rPr lang="ru-RU" dirty="0" smtClean="0">
                <a:solidFill>
                  <a:schemeClr val="tx1"/>
                </a:solidFill>
              </a:rPr>
              <a:t>в </a:t>
            </a:r>
            <a:r>
              <a:rPr lang="ru-RU" b="1" dirty="0" smtClean="0">
                <a:solidFill>
                  <a:schemeClr val="tx1"/>
                </a:solidFill>
              </a:rPr>
              <a:t>2011</a:t>
            </a:r>
            <a:r>
              <a:rPr lang="ru-RU" dirty="0" smtClean="0">
                <a:solidFill>
                  <a:schemeClr val="tx1"/>
                </a:solidFill>
              </a:rPr>
              <a:t> году (нам 8 лет!).</a:t>
            </a:r>
            <a:r>
              <a:rPr lang="ru-RU" dirty="0">
                <a:solidFill>
                  <a:schemeClr val="tx1"/>
                </a:solidFill>
              </a:rPr>
              <a:t> </a:t>
            </a:r>
            <a:endParaRPr lang="ru-RU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Основными направлениями деятельности Фонда являются оказание социальной поддержки и благотворительной помощи семьям в трудных жизненных обстоятельствах, а также профилактика отказа от детей и инфантицида (убийств новорожденных). </a:t>
            </a:r>
          </a:p>
          <a:p>
            <a:endParaRPr lang="ru-RU" dirty="0"/>
          </a:p>
        </p:txBody>
      </p:sp>
      <p:sp>
        <p:nvSpPr>
          <p:cNvPr id="4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Благотворительный фонд «Колыбель </a:t>
            </a:r>
            <a:r>
              <a:rPr lang="ru-RU" dirty="0" smtClean="0">
                <a:solidFill>
                  <a:schemeClr val="bg1"/>
                </a:solidFill>
              </a:rPr>
              <a:t>надежды»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5366654"/>
            <a:ext cx="2766150" cy="1021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62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1412776"/>
            <a:ext cx="8280919" cy="558924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Федеральный </a:t>
            </a:r>
            <a:r>
              <a:rPr lang="ru-RU" dirty="0">
                <a:solidFill>
                  <a:schemeClr val="tx1"/>
                </a:solidFill>
              </a:rPr>
              <a:t>социальный проект «Колыбель надежды» — организация работы пунктов анонимного отказа от новорожденных детей («</a:t>
            </a:r>
            <a:r>
              <a:rPr lang="ru-RU" b="1" dirty="0">
                <a:solidFill>
                  <a:schemeClr val="bg1"/>
                </a:solidFill>
              </a:rPr>
              <a:t>окон жизни</a:t>
            </a:r>
            <a:r>
              <a:rPr lang="ru-RU" dirty="0">
                <a:solidFill>
                  <a:schemeClr val="tx1"/>
                </a:solidFill>
              </a:rPr>
              <a:t>») в медицинских учреждениях регионов РФ с целью профилактики инфантицида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endParaRPr lang="ru-RU" dirty="0" smtClean="0">
              <a:solidFill>
                <a:schemeClr val="tx1"/>
              </a:solidFill>
              <a:hlinkClick r:id="rId2"/>
            </a:endParaRPr>
          </a:p>
          <a:p>
            <a:r>
              <a:rPr lang="ru-RU" dirty="0" smtClean="0">
                <a:solidFill>
                  <a:schemeClr val="tx1"/>
                </a:solidFill>
                <a:hlinkClick r:id="rId2"/>
              </a:rPr>
              <a:t>Кризисные </a:t>
            </a:r>
            <a:r>
              <a:rPr lang="ru-RU" dirty="0">
                <a:solidFill>
                  <a:schemeClr val="tx1"/>
                </a:solidFill>
                <a:hlinkClick r:id="rId2"/>
              </a:rPr>
              <a:t>центры для беременных женщин и женщин с детьми</a:t>
            </a:r>
            <a:r>
              <a:rPr lang="ru-RU" dirty="0">
                <a:solidFill>
                  <a:schemeClr val="tx1"/>
                </a:solidFill>
              </a:rPr>
              <a:t> — создание и сопровождение деятельности кризисных центров, предоставляющих приют и полный спектр социальной помощи беременным женщинам и женщинам с детьми, в рамках социального партнерства государства и НКО. </a:t>
            </a:r>
          </a:p>
          <a:p>
            <a:endParaRPr lang="ru-RU" dirty="0" smtClean="0">
              <a:solidFill>
                <a:schemeClr val="tx1"/>
              </a:solidFill>
              <a:hlinkClick r:id="rId3"/>
            </a:endParaRPr>
          </a:p>
          <a:p>
            <a:r>
              <a:rPr lang="ru-RU" dirty="0" smtClean="0">
                <a:solidFill>
                  <a:schemeClr val="tx1"/>
                </a:solidFill>
                <a:hlinkClick r:id="rId3"/>
              </a:rPr>
              <a:t>«</a:t>
            </a:r>
            <a:r>
              <a:rPr lang="ru-RU" dirty="0">
                <a:solidFill>
                  <a:schemeClr val="tx1"/>
                </a:solidFill>
                <a:hlinkClick r:id="rId3"/>
              </a:rPr>
              <a:t>Скорая социальная помощь»</a:t>
            </a:r>
            <a:r>
              <a:rPr lang="ru-RU" dirty="0">
                <a:solidFill>
                  <a:schemeClr val="tx1"/>
                </a:solidFill>
              </a:rPr>
              <a:t> — оказание экстренной, оперативной и своевременной социальной помощи человеку, оказавшемуся в неразрешимой для него ситуации, недопущение отказов профильных государственных учреждений в помощи из-за нестандартности ситуации. </a:t>
            </a:r>
          </a:p>
          <a:p>
            <a:endParaRPr lang="ru-RU" dirty="0" smtClean="0">
              <a:solidFill>
                <a:schemeClr val="tx1"/>
              </a:solidFill>
              <a:hlinkClick r:id="rId4"/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Гуманитарная </a:t>
            </a:r>
            <a:r>
              <a:rPr lang="ru-RU" dirty="0">
                <a:solidFill>
                  <a:schemeClr val="tx1"/>
                </a:solidFill>
              </a:rPr>
              <a:t>помощь, </a:t>
            </a:r>
            <a:r>
              <a:rPr lang="ru-RU" dirty="0">
                <a:solidFill>
                  <a:schemeClr val="tx1"/>
                </a:solidFill>
                <a:hlinkClick r:id="rId5"/>
              </a:rPr>
              <a:t>ресурсный центр</a:t>
            </a:r>
            <a:r>
              <a:rPr lang="ru-RU" dirty="0">
                <a:solidFill>
                  <a:schemeClr val="tx1"/>
                </a:solidFill>
              </a:rPr>
              <a:t> — оказание гуманитарной помощи семьям, оказавшимся в трудной жизненной </a:t>
            </a:r>
            <a:r>
              <a:rPr lang="ru-RU" dirty="0" smtClean="0">
                <a:solidFill>
                  <a:schemeClr val="tx1"/>
                </a:solidFill>
              </a:rPr>
              <a:t>ситуации.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r>
              <a:rPr lang="ru-RU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Исследовательский </a:t>
            </a:r>
            <a:r>
              <a:rPr lang="ru-RU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центр</a:t>
            </a:r>
            <a:r>
              <a:rPr lang="ru-RU" dirty="0">
                <a:solidFill>
                  <a:schemeClr val="tx1"/>
                </a:solidFill>
              </a:rPr>
              <a:t>— сбор и анализ информации, направленные на исследование и решение задач в социальной, юридической, психологической деятельности.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002440"/>
          </a:xfrm>
        </p:spPr>
        <p:txBody>
          <a:bodyPr>
            <a:normAutofit fontScale="90000"/>
          </a:bodyPr>
          <a:lstStyle/>
          <a:p>
            <a:r>
              <a:rPr lang="ru-RU" sz="2700" b="1" dirty="0"/>
              <a:t>В рамках данных направлений Фондом «Колыбель надежды» реализуются следующие программы и проекты: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181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half" idx="2"/>
          </p:nvPr>
        </p:nvSpPr>
        <p:spPr>
          <a:xfrm>
            <a:off x="5148064" y="980728"/>
            <a:ext cx="3766493" cy="5184576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Шокирующий случай, послуживший поводом создания «окон жизни» </a:t>
            </a:r>
          </a:p>
          <a:p>
            <a:r>
              <a:rPr lang="ru-RU" b="1" dirty="0">
                <a:solidFill>
                  <a:schemeClr val="tx1"/>
                </a:solidFill>
              </a:rPr>
              <a:t>2010 </a:t>
            </a:r>
            <a:r>
              <a:rPr lang="ru-RU" b="1" dirty="0" smtClean="0">
                <a:solidFill>
                  <a:schemeClr val="tx1"/>
                </a:solidFill>
              </a:rPr>
              <a:t>год:</a:t>
            </a:r>
            <a:endParaRPr lang="ru-RU" b="1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После крупного пожара в одном из домов г</a:t>
            </a:r>
            <a:r>
              <a:rPr lang="ru-RU" dirty="0" smtClean="0">
                <a:solidFill>
                  <a:schemeClr val="tx1"/>
                </a:solidFill>
              </a:rPr>
              <a:t>. Перми </a:t>
            </a:r>
            <a:r>
              <a:rPr lang="ru-RU" dirty="0">
                <a:solidFill>
                  <a:schemeClr val="tx1"/>
                </a:solidFill>
              </a:rPr>
              <a:t>пожарные обнаружили на балконе обгоревшие тела двух новорожденных девочек. </a:t>
            </a:r>
          </a:p>
          <a:p>
            <a:r>
              <a:rPr lang="ru-RU" dirty="0">
                <a:solidFill>
                  <a:schemeClr val="tx1"/>
                </a:solidFill>
              </a:rPr>
              <a:t>С разницей в год их родила 31-летняя женщина. Она объясняла, что у нее уже есть трое детей, а деньги в дом приносит один муж, да и родные будут возражать.</a:t>
            </a:r>
          </a:p>
          <a:p>
            <a:r>
              <a:rPr lang="ru-RU" dirty="0">
                <a:solidFill>
                  <a:schemeClr val="tx1"/>
                </a:solidFill>
              </a:rPr>
              <a:t>В теплое время года она прятала убитых младенцев в морозильной камере её холодильника, а когда наступила зима, держала их на балконе.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0"/>
            <a:ext cx="8640960" cy="720080"/>
          </a:xfrm>
        </p:spPr>
        <p:txBody>
          <a:bodyPr/>
          <a:lstStyle/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b="1" dirty="0" smtClean="0">
                <a:solidFill>
                  <a:schemeClr val="bg1"/>
                </a:solidFill>
              </a:rPr>
              <a:t>Федеральный социальный проект «БЕБИ БОКС»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5" name="Текст 1"/>
          <p:cNvSpPr txBox="1">
            <a:spLocks/>
          </p:cNvSpPr>
          <p:nvPr/>
        </p:nvSpPr>
        <p:spPr>
          <a:xfrm>
            <a:off x="467544" y="980728"/>
            <a:ext cx="4032448" cy="30243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Symbol" pitchFamily="18" charset="2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200" dirty="0" smtClean="0">
                <a:solidFill>
                  <a:schemeClr val="tx1"/>
                </a:solidFill>
              </a:rPr>
              <a:t>В октябре 2011 года в Перми</a:t>
            </a:r>
          </a:p>
          <a:p>
            <a:pPr algn="ctr"/>
            <a:r>
              <a:rPr lang="ru-RU" sz="1900" b="1" dirty="0" smtClean="0">
                <a:solidFill>
                  <a:schemeClr val="tx1"/>
                </a:solidFill>
              </a:rPr>
              <a:t>по инициативе </a:t>
            </a:r>
          </a:p>
          <a:p>
            <a:pPr algn="ctr"/>
            <a:r>
              <a:rPr lang="ru-RU" sz="1900" dirty="0" smtClean="0">
                <a:solidFill>
                  <a:schemeClr val="tx1"/>
                </a:solidFill>
              </a:rPr>
              <a:t>Благотворительного </a:t>
            </a:r>
            <a:r>
              <a:rPr lang="ru-RU" sz="1900" dirty="0">
                <a:solidFill>
                  <a:schemeClr val="tx1"/>
                </a:solidFill>
              </a:rPr>
              <a:t>фонда «Колыбель надежды» </a:t>
            </a:r>
            <a:endParaRPr lang="ru-RU" sz="1900" dirty="0" smtClean="0">
              <a:solidFill>
                <a:schemeClr val="tx1"/>
              </a:solidFill>
            </a:endParaRPr>
          </a:p>
          <a:p>
            <a:pPr algn="ctr"/>
            <a:r>
              <a:rPr lang="ru-RU" sz="1900" dirty="0">
                <a:solidFill>
                  <a:schemeClr val="tx1"/>
                </a:solidFill>
              </a:rPr>
              <a:t>о</a:t>
            </a:r>
            <a:r>
              <a:rPr lang="ru-RU" sz="1900" dirty="0" smtClean="0">
                <a:solidFill>
                  <a:schemeClr val="tx1"/>
                </a:solidFill>
              </a:rPr>
              <a:t>ткрыт первый </a:t>
            </a:r>
            <a:r>
              <a:rPr lang="ru-RU" sz="1900" dirty="0">
                <a:solidFill>
                  <a:schemeClr val="tx1"/>
                </a:solidFill>
              </a:rPr>
              <a:t>«</a:t>
            </a:r>
            <a:r>
              <a:rPr lang="ru-RU" sz="1900" dirty="0" err="1">
                <a:solidFill>
                  <a:schemeClr val="tx1"/>
                </a:solidFill>
              </a:rPr>
              <a:t>беби</a:t>
            </a:r>
            <a:r>
              <a:rPr lang="ru-RU" sz="1900" dirty="0">
                <a:solidFill>
                  <a:schemeClr val="tx1"/>
                </a:solidFill>
              </a:rPr>
              <a:t> бокс»</a:t>
            </a:r>
          </a:p>
          <a:p>
            <a:pPr algn="ctr"/>
            <a:endParaRPr lang="ru-RU" sz="19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86" y="2852936"/>
            <a:ext cx="3096344" cy="20642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4476741"/>
            <a:ext cx="3057297" cy="1923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44947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half" idx="2"/>
          </p:nvPr>
        </p:nvSpPr>
        <p:spPr>
          <a:xfrm>
            <a:off x="899592" y="1196752"/>
            <a:ext cx="6912768" cy="1944216"/>
          </a:xfrm>
        </p:spPr>
        <p:txBody>
          <a:bodyPr>
            <a:normAutofit fontScale="92500" lnSpcReduction="20000"/>
          </a:bodyPr>
          <a:lstStyle/>
          <a:p>
            <a:r>
              <a:rPr lang="ru-RU" sz="2400" u="sng" dirty="0" smtClean="0">
                <a:solidFill>
                  <a:schemeClr val="tx1"/>
                </a:solidFill>
              </a:rPr>
              <a:t>В </a:t>
            </a:r>
            <a:r>
              <a:rPr lang="ru-RU" sz="2400" u="sng" dirty="0">
                <a:solidFill>
                  <a:schemeClr val="tx1"/>
                </a:solidFill>
              </a:rPr>
              <a:t>целом по Российской </a:t>
            </a:r>
            <a:r>
              <a:rPr lang="ru-RU" sz="2400" u="sng" dirty="0" smtClean="0">
                <a:solidFill>
                  <a:schemeClr val="tx1"/>
                </a:solidFill>
              </a:rPr>
              <a:t>Федерации</a:t>
            </a:r>
            <a:r>
              <a:rPr lang="ru-RU" sz="2400" dirty="0" smtClean="0">
                <a:solidFill>
                  <a:schemeClr val="tx1"/>
                </a:solidFill>
              </a:rPr>
              <a:t>:</a:t>
            </a:r>
            <a:endParaRPr lang="ru-RU" sz="2400" dirty="0">
              <a:solidFill>
                <a:schemeClr val="tx1"/>
              </a:solidFill>
            </a:endParaRPr>
          </a:p>
          <a:p>
            <a:r>
              <a:rPr lang="ru-RU" sz="2400" dirty="0" smtClean="0">
                <a:solidFill>
                  <a:schemeClr val="tx1"/>
                </a:solidFill>
              </a:rPr>
              <a:t>«</a:t>
            </a:r>
            <a:r>
              <a:rPr lang="ru-RU" sz="2400" dirty="0" err="1" smtClean="0">
                <a:solidFill>
                  <a:schemeClr val="tx1"/>
                </a:solidFill>
              </a:rPr>
              <a:t>Беби</a:t>
            </a:r>
            <a:r>
              <a:rPr lang="ru-RU" sz="2400" dirty="0" smtClean="0">
                <a:solidFill>
                  <a:schemeClr val="tx1"/>
                </a:solidFill>
              </a:rPr>
              <a:t> боксы» установлены в </a:t>
            </a:r>
            <a:r>
              <a:rPr lang="ru-RU" sz="2400" b="1" dirty="0" smtClean="0">
                <a:solidFill>
                  <a:schemeClr val="tx1"/>
                </a:solidFill>
              </a:rPr>
              <a:t>8 </a:t>
            </a:r>
            <a:r>
              <a:rPr lang="ru-RU" sz="2400" dirty="0" smtClean="0">
                <a:solidFill>
                  <a:schemeClr val="tx1"/>
                </a:solidFill>
              </a:rPr>
              <a:t>субъектах РФ</a:t>
            </a:r>
            <a:endParaRPr lang="ru-RU" sz="2400" dirty="0">
              <a:solidFill>
                <a:schemeClr val="tx1"/>
              </a:solidFill>
            </a:endParaRPr>
          </a:p>
          <a:p>
            <a:r>
              <a:rPr lang="ru-RU" sz="2400" dirty="0" smtClean="0">
                <a:solidFill>
                  <a:schemeClr val="tx1"/>
                </a:solidFill>
              </a:rPr>
              <a:t>Количество действующих «</a:t>
            </a:r>
            <a:r>
              <a:rPr lang="ru-RU" sz="2400" dirty="0" err="1" smtClean="0">
                <a:solidFill>
                  <a:schemeClr val="tx1"/>
                </a:solidFill>
              </a:rPr>
              <a:t>беби</a:t>
            </a:r>
            <a:r>
              <a:rPr lang="ru-RU" sz="2400" dirty="0" smtClean="0">
                <a:solidFill>
                  <a:schemeClr val="tx1"/>
                </a:solidFill>
              </a:rPr>
              <a:t> боксов» </a:t>
            </a:r>
            <a:r>
              <a:rPr lang="ru-RU" sz="2400" dirty="0">
                <a:solidFill>
                  <a:schemeClr val="tx1"/>
                </a:solidFill>
              </a:rPr>
              <a:t>– </a:t>
            </a:r>
            <a:r>
              <a:rPr lang="ru-RU" sz="2400" b="1" dirty="0">
                <a:solidFill>
                  <a:schemeClr val="tx1"/>
                </a:solidFill>
              </a:rPr>
              <a:t>16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Количество детей, оставленных в «</a:t>
            </a:r>
            <a:r>
              <a:rPr lang="ru-RU" sz="2400" dirty="0" err="1" smtClean="0">
                <a:solidFill>
                  <a:schemeClr val="tx1"/>
                </a:solidFill>
              </a:rPr>
              <a:t>беби</a:t>
            </a:r>
            <a:r>
              <a:rPr lang="ru-RU" sz="2400" dirty="0" smtClean="0">
                <a:solidFill>
                  <a:schemeClr val="tx1"/>
                </a:solidFill>
              </a:rPr>
              <a:t> боксах» – </a:t>
            </a:r>
            <a:r>
              <a:rPr lang="ru-RU" sz="2400" b="1" dirty="0">
                <a:solidFill>
                  <a:schemeClr val="tx1"/>
                </a:solidFill>
              </a:rPr>
              <a:t>97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В биологические </a:t>
            </a:r>
            <a:r>
              <a:rPr lang="ru-RU" sz="2400" dirty="0">
                <a:solidFill>
                  <a:schemeClr val="tx1"/>
                </a:solidFill>
              </a:rPr>
              <a:t>семьи </a:t>
            </a:r>
            <a:r>
              <a:rPr lang="ru-RU" sz="2400" dirty="0" smtClean="0">
                <a:solidFill>
                  <a:schemeClr val="tx1"/>
                </a:solidFill>
              </a:rPr>
              <a:t>возвращено </a:t>
            </a:r>
            <a:r>
              <a:rPr lang="ru-RU" sz="2400" b="1" dirty="0" smtClean="0">
                <a:solidFill>
                  <a:schemeClr val="tx1"/>
                </a:solidFill>
              </a:rPr>
              <a:t>10</a:t>
            </a:r>
            <a:r>
              <a:rPr lang="ru-RU" sz="2400" dirty="0" smtClean="0">
                <a:solidFill>
                  <a:schemeClr val="tx1"/>
                </a:solidFill>
              </a:rPr>
              <a:t> детей</a:t>
            </a:r>
            <a:endParaRPr lang="ru-RU" sz="2400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99711" y="188640"/>
            <a:ext cx="7848872" cy="576064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Наши «маленькие» победы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4653136"/>
            <a:ext cx="2516347" cy="20179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8" descr="Рисунок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826" y="3169062"/>
            <a:ext cx="2574006" cy="19186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9" descr="2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15" b="7087"/>
          <a:stretch/>
        </p:blipFill>
        <p:spPr bwMode="auto">
          <a:xfrm>
            <a:off x="6015145" y="4509120"/>
            <a:ext cx="2520528" cy="20883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Содержимое 6" descr="фото 5(4)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3189942"/>
            <a:ext cx="2496278" cy="1872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798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half" idx="2"/>
          </p:nvPr>
        </p:nvSpPr>
        <p:spPr>
          <a:xfrm>
            <a:off x="827584" y="1052736"/>
            <a:ext cx="7704856" cy="4392488"/>
          </a:xfrm>
        </p:spPr>
        <p:txBody>
          <a:bodyPr>
            <a:noAutofit/>
          </a:bodyPr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В </a:t>
            </a:r>
            <a:r>
              <a:rPr lang="ru-RU" b="1" dirty="0">
                <a:solidFill>
                  <a:schemeClr val="tx1"/>
                </a:solidFill>
              </a:rPr>
              <a:t>2016</a:t>
            </a:r>
            <a:r>
              <a:rPr lang="ru-RU" dirty="0">
                <a:solidFill>
                  <a:schemeClr val="tx1"/>
                </a:solidFill>
              </a:rPr>
              <a:t> году Благотворительным фондом «Колыбель надежды» совместно с партнёрами проведено комплексное социологическое исследование  </a:t>
            </a:r>
            <a:r>
              <a:rPr lang="ru-RU" dirty="0" smtClean="0">
                <a:solidFill>
                  <a:schemeClr val="tx1"/>
                </a:solidFill>
              </a:rPr>
              <a:t>при </a:t>
            </a:r>
            <a:r>
              <a:rPr lang="ru-RU" dirty="0">
                <a:solidFill>
                  <a:schemeClr val="tx1"/>
                </a:solidFill>
              </a:rPr>
              <a:t>поддержке Президента РФ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>
                <a:solidFill>
                  <a:schemeClr val="tx1"/>
                </a:solidFill>
              </a:rPr>
              <a:t>«Исследование социально-психологических основ инфантицида и механизмов его профилактики»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Результаты </a:t>
            </a:r>
            <a:r>
              <a:rPr lang="ru-RU" dirty="0">
                <a:solidFill>
                  <a:schemeClr val="tx1"/>
                </a:solidFill>
              </a:rPr>
              <a:t>представлены на Круглом столе «Причины и методы профилактики инфантицида (убийство матерью новорожденного) на территории Российской Федерации» в Общественной палате Российской Федерации</a:t>
            </a:r>
          </a:p>
          <a:p>
            <a:endParaRPr lang="ru-RU" sz="2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59632" y="188640"/>
            <a:ext cx="7128792" cy="576064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Исследование инфантицида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4077072"/>
            <a:ext cx="3422456" cy="22711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4050031"/>
            <a:ext cx="3384375" cy="22458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52909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half" idx="2"/>
          </p:nvPr>
        </p:nvSpPr>
        <p:spPr>
          <a:xfrm>
            <a:off x="395536" y="1124744"/>
            <a:ext cx="8424936" cy="5135196"/>
          </a:xfrm>
        </p:spPr>
        <p:txBody>
          <a:bodyPr>
            <a:normAutofit/>
          </a:bodyPr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/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b="1" dirty="0">
                <a:solidFill>
                  <a:schemeClr val="tx1"/>
                </a:solidFill>
              </a:rPr>
              <a:t>1</a:t>
            </a:r>
            <a:r>
              <a:rPr lang="ru-RU" sz="2000" dirty="0">
                <a:solidFill>
                  <a:schemeClr val="tx1"/>
                </a:solidFill>
              </a:rPr>
              <a:t>. Разработка научно-обоснованной модели инфантицида в современной России как особого социального феномена.</a:t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/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b="1" dirty="0">
                <a:solidFill>
                  <a:schemeClr val="tx1"/>
                </a:solidFill>
              </a:rPr>
              <a:t>2</a:t>
            </a:r>
            <a:r>
              <a:rPr lang="ru-RU" sz="2000" dirty="0">
                <a:solidFill>
                  <a:schemeClr val="tx1"/>
                </a:solidFill>
              </a:rPr>
              <a:t>. Разработка научно-обоснованной системы профилактики женского инфантицида применительно к особенностям современного российского государства и общества.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>
              <a:spcAft>
                <a:spcPts val="0"/>
              </a:spcAft>
            </a:pPr>
            <a:endParaRPr lang="ru-RU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Aft>
                <a:spcPts val="0"/>
              </a:spcAft>
            </a:pPr>
            <a:endParaRPr lang="ru-RU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4980" y="260648"/>
            <a:ext cx="8442761" cy="554828"/>
          </a:xfrm>
        </p:spPr>
        <p:txBody>
          <a:bodyPr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Цели исследования:</a:t>
            </a:r>
            <a:endParaRPr lang="ru-RU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681" y="5229200"/>
            <a:ext cx="2766150" cy="1021063"/>
          </a:xfrm>
          <a:prstGeom prst="rect">
            <a:avLst/>
          </a:prstGeom>
        </p:spPr>
      </p:pic>
      <p:pic>
        <p:nvPicPr>
          <p:cNvPr id="1026" name="Picture 2" descr="D:\_С рабочего стола\Колыбель надежды\25 сентября\1280x960_90227C00-VSCWV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643692"/>
            <a:ext cx="3762027" cy="2821520"/>
          </a:xfrm>
          <a:prstGeom prst="rect">
            <a:avLst/>
          </a:prstGeom>
          <a:noFill/>
          <a:effectLst>
            <a:softEdge rad="889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0281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half" idx="2"/>
          </p:nvPr>
        </p:nvSpPr>
        <p:spPr>
          <a:xfrm>
            <a:off x="323528" y="836712"/>
            <a:ext cx="8496944" cy="5904656"/>
          </a:xfrm>
        </p:spPr>
        <p:txBody>
          <a:bodyPr>
            <a:normAutofit fontScale="77500" lnSpcReduction="20000"/>
          </a:bodyPr>
          <a:lstStyle/>
          <a:p>
            <a:pPr lvl="0">
              <a:spcAft>
                <a:spcPts val="0"/>
              </a:spcAft>
              <a:buClr>
                <a:srgbClr val="2DB9AC"/>
              </a:buClr>
            </a:pPr>
            <a:endParaRPr lang="ru-RU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dirty="0"/>
              <a:t/>
            </a:r>
            <a:br>
              <a:rPr lang="ru-RU" dirty="0"/>
            </a:br>
            <a:r>
              <a:rPr lang="ru-RU" sz="2200" b="1" dirty="0">
                <a:solidFill>
                  <a:schemeClr val="tx1"/>
                </a:solidFill>
              </a:rPr>
              <a:t>1</a:t>
            </a:r>
            <a:r>
              <a:rPr lang="ru-RU" sz="2200" dirty="0" smtClean="0">
                <a:solidFill>
                  <a:schemeClr val="tx1"/>
                </a:solidFill>
              </a:rPr>
              <a:t>. Определение </a:t>
            </a:r>
            <a:r>
              <a:rPr lang="ru-RU" sz="2200" dirty="0">
                <a:solidFill>
                  <a:schemeClr val="tx1"/>
                </a:solidFill>
              </a:rPr>
              <a:t>ключевых факторов, оказывающих влияние на воспроизводство практики детоубийства в современном российском обществе.</a:t>
            </a:r>
          </a:p>
          <a:p>
            <a:r>
              <a:rPr lang="ru-RU" sz="2200" dirty="0">
                <a:solidFill>
                  <a:schemeClr val="tx1"/>
                </a:solidFill>
              </a:rPr>
              <a:t/>
            </a:r>
            <a:br>
              <a:rPr lang="ru-RU" sz="2200" dirty="0">
                <a:solidFill>
                  <a:schemeClr val="tx1"/>
                </a:solidFill>
              </a:rPr>
            </a:br>
            <a:r>
              <a:rPr lang="ru-RU" sz="2200" b="1" dirty="0">
                <a:solidFill>
                  <a:schemeClr val="tx1"/>
                </a:solidFill>
              </a:rPr>
              <a:t>2</a:t>
            </a:r>
            <a:r>
              <a:rPr lang="ru-RU" sz="2200" dirty="0" smtClean="0">
                <a:solidFill>
                  <a:schemeClr val="tx1"/>
                </a:solidFill>
              </a:rPr>
              <a:t>. Выявление </a:t>
            </a:r>
            <a:r>
              <a:rPr lang="ru-RU" sz="2200" dirty="0">
                <a:solidFill>
                  <a:schemeClr val="tx1"/>
                </a:solidFill>
              </a:rPr>
              <a:t>и описание внутренних систем </a:t>
            </a:r>
            <a:r>
              <a:rPr lang="ru-RU" sz="2200" dirty="0" smtClean="0">
                <a:solidFill>
                  <a:schemeClr val="tx1"/>
                </a:solidFill>
              </a:rPr>
              <a:t>ценностей как обоснование поведения </a:t>
            </a:r>
            <a:r>
              <a:rPr lang="ru-RU" sz="2200" dirty="0">
                <a:solidFill>
                  <a:schemeClr val="tx1"/>
                </a:solidFill>
              </a:rPr>
              <a:t>женщин, совершивших преступление.</a:t>
            </a:r>
          </a:p>
          <a:p>
            <a:r>
              <a:rPr lang="ru-RU" sz="2200" dirty="0">
                <a:solidFill>
                  <a:schemeClr val="tx1"/>
                </a:solidFill>
              </a:rPr>
              <a:t/>
            </a:r>
            <a:br>
              <a:rPr lang="ru-RU" sz="2200" dirty="0">
                <a:solidFill>
                  <a:schemeClr val="tx1"/>
                </a:solidFill>
              </a:rPr>
            </a:br>
            <a:r>
              <a:rPr lang="ru-RU" sz="2200" b="1" dirty="0">
                <a:solidFill>
                  <a:schemeClr val="tx1"/>
                </a:solidFill>
              </a:rPr>
              <a:t>3</a:t>
            </a:r>
            <a:r>
              <a:rPr lang="ru-RU" sz="2200" dirty="0" smtClean="0">
                <a:solidFill>
                  <a:schemeClr val="tx1"/>
                </a:solidFill>
              </a:rPr>
              <a:t>. Выявление </a:t>
            </a:r>
            <a:r>
              <a:rPr lang="ru-RU" sz="2200" dirty="0">
                <a:solidFill>
                  <a:schemeClr val="tx1"/>
                </a:solidFill>
              </a:rPr>
              <a:t>и описание латентных социальных механизмов, создающих для определенных категорий женщин ситуацию выбора стратегии детоубийства.</a:t>
            </a:r>
          </a:p>
          <a:p>
            <a:r>
              <a:rPr lang="ru-RU" sz="2200" dirty="0">
                <a:solidFill>
                  <a:schemeClr val="tx1"/>
                </a:solidFill>
              </a:rPr>
              <a:t/>
            </a:r>
            <a:br>
              <a:rPr lang="ru-RU" sz="2200" dirty="0">
                <a:solidFill>
                  <a:schemeClr val="tx1"/>
                </a:solidFill>
              </a:rPr>
            </a:br>
            <a:r>
              <a:rPr lang="ru-RU" sz="2200" b="1" dirty="0">
                <a:solidFill>
                  <a:schemeClr val="tx1"/>
                </a:solidFill>
              </a:rPr>
              <a:t>4</a:t>
            </a:r>
            <a:r>
              <a:rPr lang="ru-RU" sz="2200" dirty="0" smtClean="0">
                <a:solidFill>
                  <a:schemeClr val="tx1"/>
                </a:solidFill>
              </a:rPr>
              <a:t>. Оценка </a:t>
            </a:r>
            <a:r>
              <a:rPr lang="ru-RU" sz="2200" dirty="0">
                <a:solidFill>
                  <a:schemeClr val="tx1"/>
                </a:solidFill>
              </a:rPr>
              <a:t>эффективности профилактики инфантицида в современной России.</a:t>
            </a:r>
          </a:p>
          <a:p>
            <a:r>
              <a:rPr lang="ru-RU" sz="2200" dirty="0">
                <a:solidFill>
                  <a:schemeClr val="tx1"/>
                </a:solidFill>
              </a:rPr>
              <a:t/>
            </a:r>
            <a:br>
              <a:rPr lang="ru-RU" sz="2200" dirty="0">
                <a:solidFill>
                  <a:schemeClr val="tx1"/>
                </a:solidFill>
              </a:rPr>
            </a:br>
            <a:r>
              <a:rPr lang="ru-RU" sz="2200" b="1" dirty="0">
                <a:solidFill>
                  <a:schemeClr val="tx1"/>
                </a:solidFill>
              </a:rPr>
              <a:t>5</a:t>
            </a:r>
            <a:r>
              <a:rPr lang="ru-RU" sz="2200" dirty="0" smtClean="0">
                <a:solidFill>
                  <a:schemeClr val="tx1"/>
                </a:solidFill>
              </a:rPr>
              <a:t>. Выявление </a:t>
            </a:r>
            <a:r>
              <a:rPr lang="ru-RU" sz="2200" dirty="0">
                <a:solidFill>
                  <a:schemeClr val="tx1"/>
                </a:solidFill>
              </a:rPr>
              <a:t>и описание механизма непреднамеренных последствий социальной политики государства и общества, создающих условия для воспроизводства инфантицида в российском обществе.</a:t>
            </a:r>
          </a:p>
          <a:p>
            <a:r>
              <a:rPr lang="ru-RU" sz="2200" dirty="0">
                <a:solidFill>
                  <a:schemeClr val="tx1"/>
                </a:solidFill>
              </a:rPr>
              <a:t/>
            </a:r>
            <a:br>
              <a:rPr lang="ru-RU" sz="2200" dirty="0">
                <a:solidFill>
                  <a:schemeClr val="tx1"/>
                </a:solidFill>
              </a:rPr>
            </a:br>
            <a:r>
              <a:rPr lang="ru-RU" sz="2200" b="1" dirty="0">
                <a:solidFill>
                  <a:schemeClr val="tx1"/>
                </a:solidFill>
              </a:rPr>
              <a:t>6</a:t>
            </a:r>
            <a:r>
              <a:rPr lang="ru-RU" sz="2200" dirty="0" smtClean="0">
                <a:solidFill>
                  <a:schemeClr val="tx1"/>
                </a:solidFill>
              </a:rPr>
              <a:t>. Описание </a:t>
            </a:r>
            <a:r>
              <a:rPr lang="ru-RU" sz="2200" dirty="0">
                <a:solidFill>
                  <a:schemeClr val="tx1"/>
                </a:solidFill>
              </a:rPr>
              <a:t>эффективных практик профилактики инфантицида в современной России.</a:t>
            </a:r>
          </a:p>
          <a:p>
            <a:r>
              <a:rPr lang="ru-RU" sz="2200" dirty="0">
                <a:solidFill>
                  <a:schemeClr val="tx1"/>
                </a:solidFill>
              </a:rPr>
              <a:t/>
            </a:r>
            <a:br>
              <a:rPr lang="ru-RU" sz="2200" dirty="0">
                <a:solidFill>
                  <a:schemeClr val="tx1"/>
                </a:solidFill>
              </a:rPr>
            </a:br>
            <a:r>
              <a:rPr lang="ru-RU" sz="2200" b="1" dirty="0">
                <a:solidFill>
                  <a:schemeClr val="tx1"/>
                </a:solidFill>
              </a:rPr>
              <a:t>7</a:t>
            </a:r>
            <a:r>
              <a:rPr lang="ru-RU" sz="2200" dirty="0" smtClean="0">
                <a:solidFill>
                  <a:schemeClr val="tx1"/>
                </a:solidFill>
              </a:rPr>
              <a:t>. Выявление </a:t>
            </a:r>
            <a:r>
              <a:rPr lang="ru-RU" sz="2200" dirty="0">
                <a:solidFill>
                  <a:schemeClr val="tx1"/>
                </a:solidFill>
              </a:rPr>
              <a:t>и описание семантических структур массового общественного сознания, связанных с восприятием инфантицида и оказывающих влияние на поведение россиян в ситуации встречи с женщиной, оказавшейся в сложной жизненной ситуации.</a:t>
            </a:r>
            <a:br>
              <a:rPr lang="ru-RU" sz="2200" dirty="0">
                <a:solidFill>
                  <a:schemeClr val="tx1"/>
                </a:solidFill>
              </a:rPr>
            </a:br>
            <a:endParaRPr lang="ru-RU" sz="2200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260648"/>
            <a:ext cx="8496944" cy="504056"/>
          </a:xfrm>
        </p:spPr>
        <p:txBody>
          <a:bodyPr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Задачи исследования:</a:t>
            </a:r>
            <a:endParaRPr lang="ru-RU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15179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half" idx="2"/>
          </p:nvPr>
        </p:nvSpPr>
        <p:spPr>
          <a:xfrm>
            <a:off x="395536" y="1052736"/>
            <a:ext cx="8568952" cy="4608512"/>
          </a:xfrm>
        </p:spPr>
        <p:txBody>
          <a:bodyPr>
            <a:normAutofit fontScale="70000" lnSpcReduction="20000"/>
          </a:bodyPr>
          <a:lstStyle/>
          <a:p>
            <a:pPr>
              <a:defRPr/>
            </a:pPr>
            <a:endParaRPr lang="en-US"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defRPr/>
            </a:pPr>
            <a:r>
              <a:rPr lang="ru-RU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Times New Roman" panose="02020603050405020304" pitchFamily="18" charset="0"/>
              </a:rPr>
              <a:t>1.  </a:t>
            </a:r>
            <a:r>
              <a:rPr lang="ru-RU" sz="26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Times New Roman" panose="02020603050405020304" pitchFamily="18" charset="0"/>
              </a:rPr>
              <a:t>Анализ 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cs typeface="Times New Roman" panose="02020603050405020304" pitchFamily="18" charset="0"/>
              </a:rPr>
              <a:t>статистических данных о динамике уровня инфантицида в регионах </a:t>
            </a:r>
            <a:r>
              <a:rPr lang="ru-RU" sz="26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Times New Roman" panose="02020603050405020304" pitchFamily="18" charset="0"/>
              </a:rPr>
              <a:t>РФ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cs typeface="Times New Roman" panose="02020603050405020304" pitchFamily="18" charset="0"/>
              </a:rPr>
              <a:t>.</a:t>
            </a:r>
            <a:endParaRPr lang="ru-RU" sz="2600" dirty="0" smtClean="0">
              <a:solidFill>
                <a:schemeClr val="tx1">
                  <a:lumMod val="85000"/>
                  <a:lumOff val="15000"/>
                </a:schemeClr>
              </a:solidFill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600" dirty="0">
              <a:solidFill>
                <a:schemeClr val="tx1">
                  <a:lumMod val="85000"/>
                  <a:lumOff val="15000"/>
                </a:schemeClr>
              </a:solidFill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Times New Roman" panose="02020603050405020304" pitchFamily="18" charset="0"/>
              </a:rPr>
              <a:t>2.  </a:t>
            </a:r>
            <a:r>
              <a:rPr lang="ru-RU" sz="26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Times New Roman" panose="02020603050405020304" pitchFamily="18" charset="0"/>
              </a:rPr>
              <a:t>Экспертное 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cs typeface="Times New Roman" panose="02020603050405020304" pitchFamily="18" charset="0"/>
              </a:rPr>
              <a:t>глубинное интервью. Проведено 10 интервью с экспертами следующих групп:</a:t>
            </a:r>
          </a:p>
          <a:p>
            <a:pPr>
              <a:defRPr/>
            </a:pPr>
            <a:r>
              <a:rPr lang="ru-RU" sz="26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Times New Roman" panose="02020603050405020304" pitchFamily="18" charset="0"/>
              </a:rPr>
              <a:t>         -  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cs typeface="Times New Roman" panose="02020603050405020304" pitchFamily="18" charset="0"/>
              </a:rPr>
              <a:t>женщины, планирующие отказ от ребенка в связи с трудной жизненной ситуацией;</a:t>
            </a:r>
          </a:p>
          <a:p>
            <a:pPr>
              <a:defRPr/>
            </a:pPr>
            <a:r>
              <a:rPr lang="ru-RU" sz="26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Times New Roman" panose="02020603050405020304" pitchFamily="18" charset="0"/>
              </a:rPr>
              <a:t>        - 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cs typeface="Times New Roman" panose="02020603050405020304" pitchFamily="18" charset="0"/>
              </a:rPr>
              <a:t>врачи, медицинские работники, полицейские, социальные работники, работники кризисных центров</a:t>
            </a:r>
            <a:r>
              <a:rPr lang="en-US" sz="2600" dirty="0">
                <a:solidFill>
                  <a:schemeClr val="tx1">
                    <a:lumMod val="85000"/>
                    <a:lumOff val="15000"/>
                  </a:schemeClr>
                </a:solidFill>
                <a:cs typeface="Times New Roman" pitchFamily="18" charset="0"/>
              </a:rPr>
              <a:t>;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cs typeface="Times New Roman" pitchFamily="18" charset="0"/>
              </a:rPr>
              <a:t> </a:t>
            </a:r>
          </a:p>
          <a:p>
            <a:pPr>
              <a:defRPr/>
            </a:pPr>
            <a:r>
              <a:rPr lang="ru-RU" sz="26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Times New Roman" pitchFamily="18" charset="0"/>
              </a:rPr>
              <a:t>        - исследователи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cs typeface="Times New Roman" pitchFamily="18" charset="0"/>
              </a:rPr>
              <a:t>, чиновники социальной сферы, депутаты законодательных собраний, курирующие вопросы социальной политики, общественные деятели, представители СМИ. </a:t>
            </a:r>
            <a:endParaRPr lang="ru-RU" sz="2600" dirty="0" smtClean="0">
              <a:solidFill>
                <a:schemeClr val="tx1">
                  <a:lumMod val="85000"/>
                  <a:lumOff val="15000"/>
                </a:schemeClr>
              </a:solidFill>
              <a:cs typeface="Times New Roman" pitchFamily="18" charset="0"/>
            </a:endParaRPr>
          </a:p>
          <a:p>
            <a:pPr>
              <a:defRPr/>
            </a:pPr>
            <a:endParaRPr lang="ru-RU" sz="2600" dirty="0">
              <a:solidFill>
                <a:schemeClr val="tx1">
                  <a:lumMod val="85000"/>
                  <a:lumOff val="15000"/>
                </a:schemeClr>
              </a:solidFill>
              <a:cs typeface="Times New Roman" pitchFamily="18" charset="0"/>
            </a:endParaRPr>
          </a:p>
          <a:p>
            <a:pPr>
              <a:defRPr/>
            </a:pPr>
            <a:r>
              <a:rPr lang="ru-RU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Times New Roman" pitchFamily="18" charset="0"/>
              </a:rPr>
              <a:t>3</a:t>
            </a:r>
            <a:r>
              <a:rPr lang="ru-RU" sz="2600" b="1" dirty="0">
                <a:solidFill>
                  <a:schemeClr val="tx1">
                    <a:lumMod val="85000"/>
                    <a:lumOff val="15000"/>
                  </a:schemeClr>
                </a:solidFill>
                <a:cs typeface="Times New Roman" pitchFamily="18" charset="0"/>
              </a:rPr>
              <a:t>. </a:t>
            </a:r>
            <a:r>
              <a:rPr lang="ru-RU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Times New Roman" pitchFamily="18" charset="0"/>
              </a:rPr>
              <a:t> </a:t>
            </a:r>
            <a:r>
              <a:rPr lang="ru-RU" sz="26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Times New Roman" pitchFamily="18" charset="0"/>
              </a:rPr>
              <a:t>Анализ 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cs typeface="Times New Roman" pitchFamily="18" charset="0"/>
              </a:rPr>
              <a:t>кризисных центров  для изучения и оценки эффективности работы с описанием инструментария и количественно-качественных показателей (12 кризисных центров в трех регионах: Пермский край, Ставропольский край, город Москва).</a:t>
            </a:r>
          </a:p>
          <a:p>
            <a:endParaRPr lang="ru-RU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65672" y="260648"/>
            <a:ext cx="7848872" cy="504056"/>
          </a:xfrm>
        </p:spPr>
        <p:txBody>
          <a:bodyPr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Методы исследования:</a:t>
            </a:r>
            <a:endParaRPr lang="ru-RU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5517232"/>
            <a:ext cx="2766150" cy="1021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567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half" idx="2"/>
          </p:nvPr>
        </p:nvSpPr>
        <p:spPr>
          <a:xfrm>
            <a:off x="467544" y="5085184"/>
            <a:ext cx="8280920" cy="1512168"/>
          </a:xfrm>
        </p:spPr>
        <p:txBody>
          <a:bodyPr>
            <a:noAutofit/>
          </a:bodyPr>
          <a:lstStyle/>
          <a:p>
            <a:pPr algn="ctr"/>
            <a:r>
              <a:rPr lang="ru-RU" sz="2400" dirty="0">
                <a:solidFill>
                  <a:schemeClr val="tx1"/>
                </a:solidFill>
                <a:cs typeface="Times New Roman" panose="02020603050405020304" pitchFamily="18" charset="0"/>
              </a:rPr>
              <a:t>Понятие «инфантицид» дословно переводится как «детоубийство», «уничтожение младенцев сразу после их рождения</a:t>
            </a:r>
            <a:r>
              <a:rPr lang="ru-RU" sz="24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»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23149"/>
            <a:ext cx="8352928" cy="720080"/>
          </a:xfrm>
          <a:effectLst/>
        </p:spPr>
        <p:txBody>
          <a:bodyPr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Понятие «инфантицид»</a:t>
            </a:r>
            <a:endParaRPr lang="ru-RU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2" descr="Картинки по запросу младенцы в опасности тревожно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000"/>
                    </a14:imgEffect>
                    <a14:imgEffect>
                      <a14:brightnessContrast bright="-11000" contrast="-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908720"/>
            <a:ext cx="6548683" cy="4104456"/>
          </a:xfrm>
          <a:prstGeom prst="rect">
            <a:avLst/>
          </a:prstGeom>
          <a:noFill/>
          <a:effectLst>
            <a:glow>
              <a:schemeClr val="bg1"/>
            </a:glow>
            <a:softEdge rad="1651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2994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half" idx="2"/>
          </p:nvPr>
        </p:nvSpPr>
        <p:spPr>
          <a:xfrm>
            <a:off x="683568" y="1196752"/>
            <a:ext cx="8064896" cy="4968552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Статистика инфантицида на основе официальных </a:t>
            </a:r>
            <a:r>
              <a:rPr lang="ru-RU" sz="2400" dirty="0" smtClean="0">
                <a:solidFill>
                  <a:schemeClr val="tx1"/>
                </a:solidFill>
              </a:rPr>
              <a:t>данных МВД РФ:</a:t>
            </a:r>
          </a:p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  2013 </a:t>
            </a:r>
            <a:r>
              <a:rPr lang="ru-RU" sz="2400" dirty="0">
                <a:solidFill>
                  <a:schemeClr val="tx1"/>
                </a:solidFill>
              </a:rPr>
              <a:t>год – 95 случаев </a:t>
            </a:r>
            <a:r>
              <a:rPr lang="ru-RU" sz="2400" dirty="0" smtClean="0">
                <a:solidFill>
                  <a:schemeClr val="tx1"/>
                </a:solidFill>
              </a:rPr>
              <a:t>инфантицида</a:t>
            </a:r>
          </a:p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2014 </a:t>
            </a:r>
            <a:r>
              <a:rPr lang="ru-RU" sz="2400" dirty="0">
                <a:solidFill>
                  <a:schemeClr val="tx1"/>
                </a:solidFill>
              </a:rPr>
              <a:t>год – 86 случая </a:t>
            </a:r>
            <a:r>
              <a:rPr lang="ru-RU" sz="2400" dirty="0" smtClean="0">
                <a:solidFill>
                  <a:schemeClr val="tx1"/>
                </a:solidFill>
              </a:rPr>
              <a:t>инфантицида</a:t>
            </a:r>
          </a:p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2015 </a:t>
            </a:r>
            <a:r>
              <a:rPr lang="ru-RU" sz="2400" dirty="0">
                <a:solidFill>
                  <a:schemeClr val="tx1"/>
                </a:solidFill>
              </a:rPr>
              <a:t>год  - 74 случая </a:t>
            </a:r>
            <a:r>
              <a:rPr lang="ru-RU" sz="2400" dirty="0" smtClean="0">
                <a:solidFill>
                  <a:schemeClr val="tx1"/>
                </a:solidFill>
              </a:rPr>
              <a:t>инфантицида</a:t>
            </a:r>
          </a:p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   2016 год – 68 случаев инфантицида</a:t>
            </a:r>
          </a:p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  2017 год – 55 случаев инфантицида</a:t>
            </a:r>
          </a:p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2018 год – 51 случай инфантицида</a:t>
            </a:r>
          </a:p>
          <a:p>
            <a:endParaRPr lang="ru-RU" sz="2400" dirty="0">
              <a:solidFill>
                <a:schemeClr val="tx1"/>
              </a:solidFill>
            </a:endParaRPr>
          </a:p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На </a:t>
            </a:r>
            <a:r>
              <a:rPr lang="ru-RU" sz="2400" dirty="0">
                <a:solidFill>
                  <a:schemeClr val="tx1"/>
                </a:solidFill>
              </a:rPr>
              <a:t>каждый известный случай инфантицида, по мнению экспертов, приходится от 3 до 7 неизвестных случаев.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75761" y="188640"/>
            <a:ext cx="5572359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Статистика </a:t>
            </a:r>
            <a:r>
              <a:rPr lang="ru-RU" sz="3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инфантицида</a:t>
            </a:r>
            <a:endParaRPr lang="ru-RU" sz="3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82195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type="body" sz="half" idx="2"/>
          </p:nvPr>
        </p:nvSpPr>
        <p:spPr>
          <a:xfrm>
            <a:off x="575645" y="548680"/>
            <a:ext cx="8280920" cy="1008112"/>
          </a:xfrm>
        </p:spPr>
        <p:txBody>
          <a:bodyPr>
            <a:normAutofit/>
          </a:bodyPr>
          <a:lstStyle/>
          <a:p>
            <a:r>
              <a:rPr lang="ru-RU" sz="2600" b="1" dirty="0">
                <a:solidFill>
                  <a:schemeClr val="tx1"/>
                </a:solidFill>
              </a:rPr>
              <a:t>Ассоциативное восприятие терминов у общества по отношению к инфантициду:</a:t>
            </a:r>
          </a:p>
          <a:p>
            <a:endParaRPr lang="ru-RU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Объект 4"/>
          <p:cNvSpPr txBox="1">
            <a:spLocks/>
          </p:cNvSpPr>
          <p:nvPr/>
        </p:nvSpPr>
        <p:spPr>
          <a:xfrm>
            <a:off x="4716105" y="5969918"/>
            <a:ext cx="3816424" cy="68407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Symbol" pitchFamily="18" charset="2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2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2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046148" y="1700808"/>
            <a:ext cx="7488831" cy="4542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219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338328"/>
            <a:ext cx="8579296" cy="858424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Группы ассоциаций к понятию инфантицида: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71153" y="1700808"/>
            <a:ext cx="3559772" cy="17543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b="1" dirty="0">
                <a:cs typeface="Times New Roman" panose="02020603050405020304" pitchFamily="18" charset="0"/>
              </a:rPr>
              <a:t>1 группа: </a:t>
            </a:r>
            <a:r>
              <a:rPr lang="ru-RU" dirty="0">
                <a:cs typeface="Times New Roman" panose="02020603050405020304" pitchFamily="18" charset="0"/>
              </a:rPr>
              <a:t>представлена такими терминами как «жизнь», «природа», «раса», «человек» (ассоциации с сущностью инфантицида</a:t>
            </a:r>
            <a:r>
              <a:rPr lang="ru-RU" dirty="0" smtClean="0">
                <a:cs typeface="Times New Roman" panose="02020603050405020304" pitchFamily="18" charset="0"/>
              </a:rPr>
              <a:t>)</a:t>
            </a:r>
            <a:endParaRPr lang="en-US" dirty="0" smtClean="0">
              <a:cs typeface="Times New Roman" panose="02020603050405020304" pitchFamily="18" charset="0"/>
            </a:endParaRPr>
          </a:p>
          <a:p>
            <a:endParaRPr lang="ru-RU" dirty="0"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0932" y="3861813"/>
            <a:ext cx="3528392" cy="23083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b="1" dirty="0">
                <a:cs typeface="Times New Roman" panose="02020603050405020304" pitchFamily="18" charset="0"/>
              </a:rPr>
              <a:t>2 группа: </a:t>
            </a:r>
            <a:r>
              <a:rPr lang="ru-RU" dirty="0">
                <a:cs typeface="Times New Roman" panose="02020603050405020304" pitchFamily="18" charset="0"/>
              </a:rPr>
              <a:t>«семья», «ребенок», «женщина», так же к данной категории  отнесли термин «врач» (ассоциация с </a:t>
            </a:r>
            <a:r>
              <a:rPr lang="ru-RU" dirty="0" smtClean="0">
                <a:cs typeface="Times New Roman" panose="02020603050405020304" pitchFamily="18" charset="0"/>
              </a:rPr>
              <a:t>терминами</a:t>
            </a:r>
            <a:r>
              <a:rPr lang="ru-RU" dirty="0">
                <a:cs typeface="Times New Roman" panose="02020603050405020304" pitchFamily="18" charset="0"/>
              </a:rPr>
              <a:t>,</a:t>
            </a:r>
            <a:r>
              <a:rPr lang="ru-RU" dirty="0" smtClean="0">
                <a:cs typeface="Times New Roman" panose="02020603050405020304" pitchFamily="18" charset="0"/>
              </a:rPr>
              <a:t> </a:t>
            </a:r>
            <a:r>
              <a:rPr lang="ru-RU" dirty="0">
                <a:cs typeface="Times New Roman" panose="02020603050405020304" pitchFamily="18" charset="0"/>
              </a:rPr>
              <a:t>которые вовлечены в данное явление или тесным образом связаны с ним</a:t>
            </a:r>
            <a:r>
              <a:rPr lang="ru-RU" dirty="0" smtClean="0">
                <a:cs typeface="Times New Roman" panose="02020603050405020304" pitchFamily="18" charset="0"/>
              </a:rPr>
              <a:t>)</a:t>
            </a:r>
            <a:endParaRPr lang="en-US" dirty="0" smtClean="0">
              <a:cs typeface="Times New Roman" panose="02020603050405020304" pitchFamily="18" charset="0"/>
            </a:endParaRPr>
          </a:p>
          <a:p>
            <a:endParaRPr lang="ru-RU" dirty="0"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887860" y="1700808"/>
            <a:ext cx="3636680" cy="17543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b="1" dirty="0">
                <a:cs typeface="Times New Roman" panose="02020603050405020304" pitchFamily="18" charset="0"/>
              </a:rPr>
              <a:t>3 группа: </a:t>
            </a:r>
            <a:r>
              <a:rPr lang="ru-RU" dirty="0">
                <a:cs typeface="Times New Roman" panose="02020603050405020304" pitchFamily="18" charset="0"/>
              </a:rPr>
              <a:t>«лагерь» (ассоциация с большим числом убитых детей в фашистских лагерях) </a:t>
            </a:r>
            <a:endParaRPr lang="en-US" dirty="0" smtClean="0">
              <a:cs typeface="Times New Roman" panose="02020603050405020304" pitchFamily="18" charset="0"/>
            </a:endParaRPr>
          </a:p>
          <a:p>
            <a:endParaRPr lang="en-US" dirty="0" smtClean="0">
              <a:cs typeface="Times New Roman" panose="02020603050405020304" pitchFamily="18" charset="0"/>
            </a:endParaRPr>
          </a:p>
          <a:p>
            <a:endParaRPr lang="en-US" dirty="0" smtClean="0">
              <a:cs typeface="Times New Roman" panose="02020603050405020304" pitchFamily="18" charset="0"/>
            </a:endParaRPr>
          </a:p>
          <a:p>
            <a:endParaRPr lang="en-US" dirty="0"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860032" y="3861048"/>
            <a:ext cx="3672408" cy="23083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b="1" dirty="0">
                <a:cs typeface="Times New Roman" panose="02020603050405020304" pitchFamily="18" charset="0"/>
              </a:rPr>
              <a:t>4 и 5 группа: </a:t>
            </a:r>
            <a:r>
              <a:rPr lang="ru-RU" dirty="0">
                <a:cs typeface="Times New Roman" panose="02020603050405020304" pitchFamily="18" charset="0"/>
              </a:rPr>
              <a:t>«тело», «роды», «опасность», «гнев», «беременность» «цивилизация», «ценности», «свобода», «материализм», «инфляция», «законы», «война», «власть», «бог» (ассоциация с причинами инфантицида и его </a:t>
            </a:r>
            <a:r>
              <a:rPr lang="ru-RU" dirty="0" smtClean="0">
                <a:cs typeface="Times New Roman" panose="02020603050405020304" pitchFamily="18" charset="0"/>
              </a:rPr>
              <a:t>источниками)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5048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683568" y="15020"/>
            <a:ext cx="8208912" cy="96570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Женщина как актор 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совершенного детоубийства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36096" y="1412776"/>
            <a:ext cx="3214760" cy="2526203"/>
          </a:xfrm>
          <a:prstGeom prst="rect">
            <a:avLst/>
          </a:prstGeom>
          <a:effectLst>
            <a:softEdge rad="1778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36096" y="4221088"/>
            <a:ext cx="3334431" cy="1996375"/>
          </a:xfrm>
          <a:prstGeom prst="rect">
            <a:avLst/>
          </a:prstGeom>
          <a:effectLst>
            <a:softEdge rad="889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395536" y="1106176"/>
            <a:ext cx="492861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333300"/>
                </a:solidFill>
              </a:rPr>
              <a:t> Феномен инфантицида тесным образом связан с </a:t>
            </a:r>
            <a:r>
              <a:rPr lang="ru-RU" b="1" dirty="0">
                <a:solidFill>
                  <a:srgbClr val="333300"/>
                </a:solidFill>
              </a:rPr>
              <a:t>неблагополучием семьи женщины</a:t>
            </a:r>
            <a:r>
              <a:rPr lang="ru-RU" dirty="0">
                <a:solidFill>
                  <a:srgbClr val="333300"/>
                </a:solidFill>
              </a:rPr>
              <a:t>, как родительской, так и собственной. Значительная часть информантов, говоря об опыте детоубийства, связывают это событие именно с какими-то проблемами в личной жизни, в отношениях с родителями или партнером. В то же время, не менее интересен тот факт, что на уровне обыденного сознания респондентов (и в большинстве научных исследований) именно </a:t>
            </a:r>
            <a:r>
              <a:rPr lang="ru-RU" b="1" dirty="0">
                <a:solidFill>
                  <a:srgbClr val="333300"/>
                </a:solidFill>
              </a:rPr>
              <a:t>женщина маркируется как основной актор совершенного детоубийства. Но термины "мужчина", "партнер" не встречаются в исследованных постах</a:t>
            </a:r>
            <a:r>
              <a:rPr lang="ru-RU" dirty="0">
                <a:solidFill>
                  <a:srgbClr val="333300"/>
                </a:solidFill>
              </a:rPr>
              <a:t>, что позволяет нам констатировать, что ключевым виновником как с юридической, так и с моральной точки зрения (с позиции латентных структур массового общественного сознания) является именно женщина.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003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395536" y="1196752"/>
            <a:ext cx="8496944" cy="3600400"/>
          </a:xfrm>
          <a:ln>
            <a:solidFill>
              <a:schemeClr val="bg1"/>
            </a:solidFill>
          </a:ln>
          <a:effectLst/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  <a:defRPr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lang="ru-RU" sz="20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just">
              <a:lnSpc>
                <a:spcPct val="80000"/>
              </a:lnSpc>
              <a:defRPr/>
            </a:pP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Для 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составления социально-психологического портрета «группы риска» </a:t>
            </a: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было проанализировано 152 дела по ст. 106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УК РФ «Убийство матерью новорожденного ребенка», </a:t>
            </a: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проведено 10 экспертных глубинных интервью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(</a:t>
            </a:r>
            <a:r>
              <a:rPr lang="ru-RU" sz="2000" u="sng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 круг экспертов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 знакомые, друзья, родственники женщины, совершившей преступление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;</a:t>
            </a: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2000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 </a:t>
            </a:r>
            <a:r>
              <a:rPr lang="ru-RU" sz="2000" u="sng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круг экспертов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 врачи, медицинские работники, полицейские, социальные работники, работники кризисных центров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;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2000" u="sng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 круг экспертов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 исследователи, чиновники социальной сферы, депутаты законодательных собраний (курирующие вопросы социальной политики), общественные деятели, представители СМИ).</a:t>
            </a:r>
          </a:p>
          <a:p>
            <a:pPr algn="just">
              <a:lnSpc>
                <a:spcPct val="80000"/>
              </a:lnSpc>
              <a:defRPr/>
            </a:pP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Выявлен 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социально-психологический </a:t>
            </a: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портрет 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женщин, осужденных за данное деяние, и мотивы, послужившие причиной преступления.</a:t>
            </a:r>
            <a:r>
              <a:rPr lang="ru-RU" sz="2000" b="1" dirty="0"/>
              <a:t> </a:t>
            </a:r>
            <a:endParaRPr lang="ru-RU" sz="2000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707904" y="5085184"/>
            <a:ext cx="5192730" cy="980728"/>
          </a:xfrm>
          <a:effectLst/>
        </p:spPr>
        <p:txBody>
          <a:bodyPr/>
          <a:lstStyle/>
          <a:p>
            <a:pPr lvl="0">
              <a:spcBef>
                <a:spcPts val="0"/>
              </a:spcBef>
              <a:spcAft>
                <a:spcPts val="600"/>
              </a:spcAft>
            </a:pPr>
            <a:r>
              <a:rPr lang="ru-RU" sz="1800" dirty="0" smtClean="0">
                <a:solidFill>
                  <a:schemeClr val="tx1"/>
                </a:solidFill>
              </a:rPr>
              <a:t>* </a:t>
            </a:r>
            <a:r>
              <a:rPr lang="ru-RU" sz="1600" dirty="0" smtClean="0">
                <a:solidFill>
                  <a:schemeClr val="tx1"/>
                </a:solidFill>
              </a:rPr>
              <a:t>Так </a:t>
            </a:r>
            <a:r>
              <a:rPr lang="ru-RU" sz="1600" dirty="0">
                <a:solidFill>
                  <a:schemeClr val="tx1"/>
                </a:solidFill>
              </a:rPr>
              <a:t>как личные </a:t>
            </a:r>
            <a:r>
              <a:rPr lang="ru-RU" sz="1600" dirty="0" smtClean="0">
                <a:solidFill>
                  <a:schemeClr val="tx1"/>
                </a:solidFill>
              </a:rPr>
              <a:t>данные </a:t>
            </a:r>
            <a:r>
              <a:rPr lang="ru-RU" sz="1600" dirty="0">
                <a:solidFill>
                  <a:schemeClr val="tx1"/>
                </a:solidFill>
              </a:rPr>
              <a:t>полностью или частично изъяты во многих делах, информация по личным характеристикам осуждённых не совпадают с итоговой цифрой.</a:t>
            </a:r>
            <a:endParaRPr lang="ru-RU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55576" y="260064"/>
            <a:ext cx="7848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cs typeface="Times New Roman" panose="02020603050405020304" pitchFamily="18" charset="0"/>
              </a:rPr>
              <a:t>Социально-психологический портрет </a:t>
            </a:r>
            <a:r>
              <a:rPr lang="ru-RU" sz="2400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«</a:t>
            </a:r>
            <a:r>
              <a:rPr lang="ru-RU" sz="2400" b="1" dirty="0">
                <a:solidFill>
                  <a:schemeClr val="bg1"/>
                </a:solidFill>
                <a:cs typeface="Times New Roman" panose="02020603050405020304" pitchFamily="18" charset="0"/>
              </a:rPr>
              <a:t>группы риска</a:t>
            </a:r>
            <a:r>
              <a:rPr lang="ru-RU" sz="2400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»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13042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545778" y="1340768"/>
            <a:ext cx="8346701" cy="4608512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>
                <a:solidFill>
                  <a:schemeClr val="tx1"/>
                </a:solidFill>
              </a:rPr>
              <a:t>Первая социально-психологическая характеристика женщины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находящейся</a:t>
            </a:r>
            <a:r>
              <a:rPr lang="en-US" dirty="0">
                <a:solidFill>
                  <a:schemeClr val="tx1"/>
                </a:solidFill>
              </a:rPr>
              <a:t> в </a:t>
            </a:r>
            <a:r>
              <a:rPr lang="en-US" dirty="0" err="1">
                <a:solidFill>
                  <a:schemeClr val="tx1"/>
                </a:solidFill>
              </a:rPr>
              <a:t>группе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риска</a:t>
            </a:r>
            <a:r>
              <a:rPr lang="en-US" dirty="0">
                <a:solidFill>
                  <a:schemeClr val="tx1"/>
                </a:solidFill>
              </a:rPr>
              <a:t> — </a:t>
            </a:r>
            <a:r>
              <a:rPr lang="en-US" dirty="0" err="1">
                <a:solidFill>
                  <a:schemeClr val="tx1"/>
                </a:solidFill>
              </a:rPr>
              <a:t>это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наличие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детей</a:t>
            </a:r>
            <a:r>
              <a:rPr lang="en-US" dirty="0">
                <a:solidFill>
                  <a:schemeClr val="tx1"/>
                </a:solidFill>
              </a:rPr>
              <a:t> и, </a:t>
            </a:r>
            <a:r>
              <a:rPr lang="en-US" dirty="0" err="1">
                <a:solidFill>
                  <a:schemeClr val="tx1"/>
                </a:solidFill>
              </a:rPr>
              <a:t>как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следствие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невозможность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содержания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еще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одного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родившегося</a:t>
            </a:r>
            <a:r>
              <a:rPr lang="en-US" dirty="0">
                <a:solidFill>
                  <a:schemeClr val="tx1"/>
                </a:solidFill>
              </a:rPr>
              <a:t> (</a:t>
            </a:r>
            <a:r>
              <a:rPr lang="en-US" dirty="0" err="1">
                <a:solidFill>
                  <a:schemeClr val="tx1"/>
                </a:solidFill>
              </a:rPr>
              <a:t>по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самым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разным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причинам</a:t>
            </a:r>
            <a:r>
              <a:rPr lang="en-US" dirty="0">
                <a:solidFill>
                  <a:schemeClr val="tx1"/>
                </a:solidFill>
              </a:rPr>
              <a:t>).</a:t>
            </a:r>
            <a:r>
              <a:rPr lang="ru-RU" b="1" dirty="0">
                <a:solidFill>
                  <a:schemeClr val="tx1"/>
                </a:solidFill>
              </a:rPr>
              <a:t> </a:t>
            </a:r>
          </a:p>
          <a:p>
            <a:r>
              <a:rPr lang="ru-RU" b="1" dirty="0">
                <a:solidFill>
                  <a:schemeClr val="tx1"/>
                </a:solidFill>
              </a:rPr>
              <a:t>Вторая характеристика - </a:t>
            </a:r>
            <a:r>
              <a:rPr lang="en-US" dirty="0" err="1">
                <a:solidFill>
                  <a:schemeClr val="tx1"/>
                </a:solidFill>
              </a:rPr>
              <a:t>это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отсутствие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постоянного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партнера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мужчины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который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берет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на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себя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заботы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по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обеспечению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жизнедеятельности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женщины</a:t>
            </a:r>
            <a:r>
              <a:rPr lang="en-US" dirty="0">
                <a:solidFill>
                  <a:schemeClr val="tx1"/>
                </a:solidFill>
              </a:rPr>
              <a:t> и </a:t>
            </a:r>
            <a:r>
              <a:rPr lang="en-US" dirty="0" err="1">
                <a:solidFill>
                  <a:schemeClr val="tx1"/>
                </a:solidFill>
              </a:rPr>
              <a:t>ее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детей</a:t>
            </a:r>
            <a:r>
              <a:rPr lang="en-US" dirty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b="1" dirty="0">
                <a:solidFill>
                  <a:schemeClr val="tx1"/>
                </a:solidFill>
              </a:rPr>
              <a:t>Третья характеристика - </a:t>
            </a:r>
            <a:r>
              <a:rPr lang="en-US" dirty="0" err="1">
                <a:solidFill>
                  <a:schemeClr val="tx1"/>
                </a:solidFill>
              </a:rPr>
              <a:t>это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полное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отсутствие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эмпатии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по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отношению</a:t>
            </a:r>
            <a:r>
              <a:rPr lang="en-US" dirty="0">
                <a:solidFill>
                  <a:schemeClr val="tx1"/>
                </a:solidFill>
              </a:rPr>
              <a:t> к </a:t>
            </a:r>
            <a:r>
              <a:rPr lang="en-US" dirty="0" err="1">
                <a:solidFill>
                  <a:schemeClr val="tx1"/>
                </a:solidFill>
              </a:rPr>
              <a:t>окружающим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своим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детям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и </a:t>
            </a:r>
            <a:r>
              <a:rPr lang="en-US" dirty="0" err="1">
                <a:solidFill>
                  <a:schemeClr val="tx1"/>
                </a:solidFill>
              </a:rPr>
              <a:t>вновь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рожденному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ребенку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При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этом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такое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состояние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доходит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до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полного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отождествления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ребенка</a:t>
            </a:r>
            <a:r>
              <a:rPr lang="en-US" dirty="0">
                <a:solidFill>
                  <a:schemeClr val="tx1"/>
                </a:solidFill>
              </a:rPr>
              <a:t> с </a:t>
            </a:r>
            <a:r>
              <a:rPr lang="en-US" dirty="0" err="1">
                <a:solidFill>
                  <a:schemeClr val="tx1"/>
                </a:solidFill>
              </a:rPr>
              <a:t>неодушевленным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предметом</a:t>
            </a:r>
            <a:r>
              <a:rPr lang="en-US" dirty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b="1" dirty="0">
                <a:solidFill>
                  <a:schemeClr val="tx1"/>
                </a:solidFill>
              </a:rPr>
              <a:t>Четвертая характеристика - </a:t>
            </a:r>
            <a:r>
              <a:rPr lang="en-US" dirty="0" err="1">
                <a:solidFill>
                  <a:schemeClr val="tx1"/>
                </a:solidFill>
              </a:rPr>
              <a:t>это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низкий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аскриптивный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статус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женщины </a:t>
            </a:r>
            <a:r>
              <a:rPr lang="en-US" dirty="0">
                <a:solidFill>
                  <a:schemeClr val="tx1"/>
                </a:solidFill>
              </a:rPr>
              <a:t>и </a:t>
            </a:r>
            <a:r>
              <a:rPr lang="en-US" dirty="0" err="1">
                <a:solidFill>
                  <a:schemeClr val="tx1"/>
                </a:solidFill>
              </a:rPr>
              <a:t>недостаточный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социальный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капитал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связанный</a:t>
            </a:r>
            <a:r>
              <a:rPr lang="en-US" dirty="0">
                <a:solidFill>
                  <a:schemeClr val="tx1"/>
                </a:solidFill>
              </a:rPr>
              <a:t> с </a:t>
            </a:r>
            <a:r>
              <a:rPr lang="en-US" dirty="0" err="1">
                <a:solidFill>
                  <a:schemeClr val="tx1"/>
                </a:solidFill>
              </a:rPr>
              <a:t>низким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уровнем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образования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неспособностью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найти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работу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отсутствием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сети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социальных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коммуникаций</a:t>
            </a:r>
            <a:r>
              <a:rPr lang="en-US" dirty="0">
                <a:solidFill>
                  <a:schemeClr val="tx1"/>
                </a:solidFill>
              </a:rPr>
              <a:t> и </a:t>
            </a:r>
            <a:r>
              <a:rPr lang="en-US" dirty="0" err="1">
                <a:solidFill>
                  <a:schemeClr val="tx1"/>
                </a:solidFill>
              </a:rPr>
              <a:t>социальной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поддержки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43608" y="231929"/>
            <a:ext cx="8280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cs typeface="Times New Roman" panose="02020603050405020304" pitchFamily="18" charset="0"/>
              </a:rPr>
              <a:t>Социально-психологический портрет «группы риска»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риска</a:t>
            </a:r>
            <a:r>
              <a:rPr lang="ru-RU" sz="2400" b="1" dirty="0">
                <a:solidFill>
                  <a:schemeClr val="bg1"/>
                </a:solidFill>
                <a:cs typeface="Times New Roman" panose="02020603050405020304" pitchFamily="18" charset="0"/>
              </a:rPr>
              <a:t>»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646127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733256"/>
            <a:ext cx="2345887" cy="86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 bwMode="auto">
          <a:xfrm>
            <a:off x="611560" y="693776"/>
            <a:ext cx="3177919" cy="71438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ru-RU" sz="2400" b="1" kern="0" dirty="0" smtClean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Наличие детей:</a:t>
            </a:r>
            <a:endParaRPr lang="ru-RU" sz="2400" b="1" kern="0" dirty="0">
              <a:solidFill>
                <a:schemeClr val="bg1"/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14" name="Объект 4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294094" y="1680552"/>
            <a:ext cx="4038600" cy="2500330"/>
          </a:xfrm>
          <a:prstGeom prst="rect">
            <a:avLst/>
          </a:prstGeom>
        </p:spPr>
      </p:pic>
      <p:sp>
        <p:nvSpPr>
          <p:cNvPr id="15" name="Заголовок 1"/>
          <p:cNvSpPr txBox="1">
            <a:spLocks/>
          </p:cNvSpPr>
          <p:nvPr/>
        </p:nvSpPr>
        <p:spPr bwMode="auto">
          <a:xfrm>
            <a:off x="4768533" y="693776"/>
            <a:ext cx="3981046" cy="71438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ru-RU" sz="2400" b="1" kern="0" dirty="0" smtClean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Наличие/отсутствие мужа</a:t>
            </a:r>
            <a:r>
              <a:rPr lang="ru-RU" sz="2400" b="1" kern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b="1" kern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48274" y="1700808"/>
            <a:ext cx="4127483" cy="2500330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467544" y="4348465"/>
            <a:ext cx="36917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cs typeface="Times New Roman" pitchFamily="18" charset="0"/>
              </a:rPr>
              <a:t>З</a:t>
            </a:r>
            <a:r>
              <a:rPr lang="en-US" dirty="0" err="1">
                <a:cs typeface="Times New Roman" pitchFamily="18" charset="0"/>
              </a:rPr>
              <a:t>начительное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число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женщин</a:t>
            </a:r>
            <a:r>
              <a:rPr lang="en-US" dirty="0">
                <a:cs typeface="Times New Roman" pitchFamily="18" charset="0"/>
              </a:rPr>
              <a:t>, </a:t>
            </a:r>
            <a:r>
              <a:rPr lang="en-US" dirty="0" err="1">
                <a:cs typeface="Times New Roman" pitchFamily="18" charset="0"/>
              </a:rPr>
              <a:t>входящих</a:t>
            </a:r>
            <a:r>
              <a:rPr lang="en-US" dirty="0">
                <a:cs typeface="Times New Roman" pitchFamily="18" charset="0"/>
              </a:rPr>
              <a:t> в </a:t>
            </a:r>
            <a:r>
              <a:rPr lang="en-US" dirty="0" err="1">
                <a:cs typeface="Times New Roman" pitchFamily="18" charset="0"/>
              </a:rPr>
              <a:t>группу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 smtClean="0">
                <a:cs typeface="Times New Roman" pitchFamily="18" charset="0"/>
              </a:rPr>
              <a:t>риска</a:t>
            </a:r>
            <a:r>
              <a:rPr lang="ru-RU" dirty="0" smtClean="0">
                <a:cs typeface="Times New Roman" pitchFamily="18" charset="0"/>
              </a:rPr>
              <a:t>,</a:t>
            </a:r>
            <a:r>
              <a:rPr lang="en-US" dirty="0" smtClean="0">
                <a:cs typeface="Times New Roman" pitchFamily="18" charset="0"/>
              </a:rPr>
              <a:t> </a:t>
            </a:r>
            <a:r>
              <a:rPr lang="en-US" dirty="0">
                <a:cs typeface="Times New Roman" pitchFamily="18" charset="0"/>
              </a:rPr>
              <a:t>— </a:t>
            </a:r>
            <a:r>
              <a:rPr lang="en-US" dirty="0" err="1">
                <a:cs typeface="Times New Roman" pitchFamily="18" charset="0"/>
              </a:rPr>
              <a:t>это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женщины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многодетные</a:t>
            </a:r>
            <a:r>
              <a:rPr lang="en-US" dirty="0">
                <a:cs typeface="Times New Roman" pitchFamily="18" charset="0"/>
              </a:rPr>
              <a:t>.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875567" y="4424304"/>
            <a:ext cx="400019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cs typeface="Times New Roman" pitchFamily="18" charset="0"/>
              </a:rPr>
              <a:t>В</a:t>
            </a:r>
            <a:r>
              <a:rPr lang="en-US" dirty="0" err="1">
                <a:cs typeface="Times New Roman" pitchFamily="18" charset="0"/>
              </a:rPr>
              <a:t>ажным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элементом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социально-психологического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портрета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женщины</a:t>
            </a:r>
            <a:r>
              <a:rPr lang="en-US" dirty="0">
                <a:cs typeface="Times New Roman" pitchFamily="18" charset="0"/>
              </a:rPr>
              <a:t>, </a:t>
            </a:r>
            <a:r>
              <a:rPr lang="en-US" dirty="0" err="1">
                <a:cs typeface="Times New Roman" pitchFamily="18" charset="0"/>
              </a:rPr>
              <a:t>совершившей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детоубийство</a:t>
            </a:r>
            <a:r>
              <a:rPr lang="en-US" dirty="0">
                <a:cs typeface="Times New Roman" pitchFamily="18" charset="0"/>
              </a:rPr>
              <a:t>, </a:t>
            </a:r>
            <a:r>
              <a:rPr lang="en-US" dirty="0" err="1">
                <a:cs typeface="Times New Roman" pitchFamily="18" charset="0"/>
              </a:rPr>
              <a:t>является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отсутствие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социальной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поддержки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со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стороны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ближайшего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окружения</a:t>
            </a:r>
            <a:r>
              <a:rPr lang="en-US" dirty="0">
                <a:cs typeface="Times New Roman" pitchFamily="18" charset="0"/>
              </a:rPr>
              <a:t> и </a:t>
            </a:r>
            <a:r>
              <a:rPr lang="en-US" dirty="0" err="1">
                <a:cs typeface="Times New Roman" pitchFamily="18" charset="0"/>
              </a:rPr>
              <a:t>конкретного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партнера</a:t>
            </a:r>
            <a:r>
              <a:rPr lang="ru-RU" dirty="0"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14948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467558" y="653574"/>
            <a:ext cx="3857652" cy="57150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2400" b="1" kern="0" dirty="0" smtClean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Образование:</a:t>
            </a:r>
            <a:endParaRPr lang="ru-RU" sz="2400" b="1" kern="0" dirty="0">
              <a:solidFill>
                <a:schemeClr val="bg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 bwMode="auto">
          <a:xfrm flipH="1">
            <a:off x="4786314" y="653575"/>
            <a:ext cx="3786214" cy="571503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2400" b="1" kern="0" dirty="0" smtClean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Судимость:</a:t>
            </a:r>
            <a:endParaRPr lang="ru-RU" sz="2400" b="1" kern="0" dirty="0">
              <a:solidFill>
                <a:schemeClr val="bg1"/>
              </a:solidFill>
              <a:latin typeface="+mn-lt"/>
              <a:cs typeface="Times New Roman" panose="02020603050405020304" pitchFamily="18" charset="0"/>
            </a:endParaRPr>
          </a:p>
        </p:txBody>
      </p:sp>
      <p:graphicFrame>
        <p:nvGraphicFramePr>
          <p:cNvPr id="11" name="Содержимое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599221285"/>
              </p:ext>
            </p:extLst>
          </p:nvPr>
        </p:nvGraphicFramePr>
        <p:xfrm>
          <a:off x="500034" y="1571613"/>
          <a:ext cx="3786214" cy="3214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Содержимое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7386666"/>
              </p:ext>
            </p:extLst>
          </p:nvPr>
        </p:nvGraphicFramePr>
        <p:xfrm>
          <a:off x="4860032" y="1556792"/>
          <a:ext cx="3888432" cy="32403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96836" y="4941168"/>
            <a:ext cx="435123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Всего из 152 дел есть данные по 33,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них 12 человек – имеют среднее образование, 9 – неоконченное среднее образование, 10 – средне-специальное образование, 1 – высшее, 1 – неоконченное высшее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393421" y="4959783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Всего из 152 дел есть данные по 70,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них 68 – не имеют судимости,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имеют </a:t>
            </a:r>
          </a:p>
        </p:txBody>
      </p:sp>
    </p:spTree>
    <p:extLst>
      <p:ext uri="{BB962C8B-B14F-4D97-AF65-F5344CB8AC3E}">
        <p14:creationId xmlns:p14="http://schemas.microsoft.com/office/powerpoint/2010/main" val="3254073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/>
          <p:cNvSpPr txBox="1">
            <a:spLocks/>
          </p:cNvSpPr>
          <p:nvPr/>
        </p:nvSpPr>
        <p:spPr bwMode="auto">
          <a:xfrm>
            <a:off x="497915" y="642919"/>
            <a:ext cx="3857652" cy="57150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2800" kern="0" dirty="0" smtClean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Наличие работы:</a:t>
            </a:r>
            <a:endParaRPr lang="ru-RU" sz="2800" kern="0" dirty="0">
              <a:solidFill>
                <a:schemeClr val="bg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 bwMode="auto">
          <a:xfrm>
            <a:off x="4929190" y="642919"/>
            <a:ext cx="3857652" cy="57150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2800" kern="0" dirty="0" smtClean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Наличие работы:</a:t>
            </a:r>
            <a:endParaRPr lang="ru-RU" sz="2800" kern="0" dirty="0">
              <a:solidFill>
                <a:schemeClr val="bg1"/>
              </a:solidFill>
              <a:latin typeface="+mn-lt"/>
              <a:cs typeface="Times New Roman" panose="02020603050405020304" pitchFamily="18" charset="0"/>
            </a:endParaRPr>
          </a:p>
        </p:txBody>
      </p:sp>
      <p:graphicFrame>
        <p:nvGraphicFramePr>
          <p:cNvPr id="16" name="Содержимое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072390583"/>
              </p:ext>
            </p:extLst>
          </p:nvPr>
        </p:nvGraphicFramePr>
        <p:xfrm>
          <a:off x="383643" y="1484784"/>
          <a:ext cx="3971924" cy="39005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7" name="Содержимое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4687328"/>
              </p:ext>
            </p:extLst>
          </p:nvPr>
        </p:nvGraphicFramePr>
        <p:xfrm>
          <a:off x="4911050" y="1484784"/>
          <a:ext cx="3829048" cy="3929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Прямоугольник 17"/>
          <p:cNvSpPr/>
          <p:nvPr/>
        </p:nvSpPr>
        <p:spPr>
          <a:xfrm>
            <a:off x="362751" y="5517232"/>
            <a:ext cx="39983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Всего из 152 дел есть данные по 40,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них 7 имеют квалифицированную работу, 4 низкоквалифицированную, 29 без работы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572000" y="563932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Всего из 152 дел есть данные по 36,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них 33 – граждане РФ, 3 – другое </a:t>
            </a:r>
          </a:p>
        </p:txBody>
      </p:sp>
    </p:spTree>
    <p:extLst>
      <p:ext uri="{BB962C8B-B14F-4D97-AF65-F5344CB8AC3E}">
        <p14:creationId xmlns:p14="http://schemas.microsoft.com/office/powerpoint/2010/main" val="384086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half" idx="2"/>
          </p:nvPr>
        </p:nvSpPr>
        <p:spPr>
          <a:xfrm>
            <a:off x="683568" y="1484784"/>
            <a:ext cx="7992888" cy="4536504"/>
          </a:xfrm>
        </p:spPr>
        <p:txBody>
          <a:bodyPr>
            <a:normAutofit/>
          </a:bodyPr>
          <a:lstStyle/>
          <a:p>
            <a:pPr algn="just">
              <a:defRPr/>
            </a:pPr>
            <a:r>
              <a:rPr lang="ru-RU" sz="2000" dirty="0">
                <a:solidFill>
                  <a:schemeClr val="tx1"/>
                </a:solidFill>
                <a:cs typeface="Times New Roman" panose="02020603050405020304" pitchFamily="18" charset="0"/>
              </a:rPr>
              <a:t>Еще одной характерной </a:t>
            </a:r>
            <a:r>
              <a:rPr lang="ru-RU" sz="2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социально-психологической </a:t>
            </a:r>
            <a:r>
              <a:rPr lang="ru-RU" sz="2000" dirty="0">
                <a:solidFill>
                  <a:schemeClr val="tx1"/>
                </a:solidFill>
                <a:cs typeface="Times New Roman" panose="02020603050405020304" pitchFamily="18" charset="0"/>
              </a:rPr>
              <a:t>чертой является амбивалентность сознания женщины, что проявляется в выборе партнера, женщина подходит к его выбору, с одной стороны, </a:t>
            </a:r>
            <a:r>
              <a:rPr lang="ru-RU" sz="2000" b="1" dirty="0">
                <a:solidFill>
                  <a:schemeClr val="tx1"/>
                </a:solidFill>
                <a:cs typeface="Times New Roman" panose="02020603050405020304" pitchFamily="18" charset="0"/>
              </a:rPr>
              <a:t>не рассматривая его как «длительного» партнера, «человека на всю жизнь»</a:t>
            </a:r>
            <a:r>
              <a:rPr lang="ru-RU" sz="2000" dirty="0">
                <a:solidFill>
                  <a:schemeClr val="tx1"/>
                </a:solidFill>
                <a:cs typeface="Times New Roman" panose="02020603050405020304" pitchFamily="18" charset="0"/>
              </a:rPr>
              <a:t>. </a:t>
            </a:r>
          </a:p>
          <a:p>
            <a:pPr lvl="0">
              <a:spcBef>
                <a:spcPts val="1000"/>
              </a:spcBef>
              <a:spcAft>
                <a:spcPts val="0"/>
              </a:spcAft>
              <a:buClr>
                <a:srgbClr val="9BAFB5"/>
              </a:buClr>
            </a:pPr>
            <a:r>
              <a:rPr lang="ru-RU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/>
            </a:r>
            <a:br>
              <a:rPr lang="ru-RU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</a:br>
            <a:r>
              <a:rPr lang="ru-RU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Информант</a:t>
            </a:r>
            <a:r>
              <a:rPr lang="ru-RU" dirty="0">
                <a:solidFill>
                  <a:srgbClr val="000000">
                    <a:lumMod val="85000"/>
                    <a:lumOff val="15000"/>
                  </a:srgbClr>
                </a:solidFill>
              </a:rPr>
              <a:t>, жен., оказавшаяся в ТЖС:</a:t>
            </a:r>
          </a:p>
          <a:p>
            <a:pPr lvl="0" algn="ctr">
              <a:spcBef>
                <a:spcPts val="1000"/>
              </a:spcBef>
              <a:spcAft>
                <a:spcPts val="0"/>
              </a:spcAft>
              <a:buClr>
                <a:srgbClr val="9BAFB5"/>
              </a:buClr>
            </a:pPr>
            <a:r>
              <a:rPr lang="ru-RU" b="1" dirty="0">
                <a:latin typeface="Corbel" panose="020B0503020204020204" pitchFamily="34" charset="0"/>
              </a:rPr>
              <a:t>«</a:t>
            </a:r>
            <a:r>
              <a:rPr lang="ru-RU" b="1" i="1" dirty="0">
                <a:latin typeface="Corbel" panose="020B0503020204020204" pitchFamily="34" charset="0"/>
              </a:rPr>
              <a:t>Я мать-одиночка. У меня один муж был, потом друг был. Но мы с другом решили, что нам надо расстаться. Понимаете, он меня любит, но у меня к нему душа не лежит. Зачем мне портить жизнь человеку, с которым мне из благодарности жить? Это не жизнь, понимаете? Мы с ним остались хорошими друзьями. Он уехал, пускай создает свою семью, я его отпустила, я ему не мешаю»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23728" y="116632"/>
            <a:ext cx="6624736" cy="676664"/>
          </a:xfrm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Амбивалентность сознания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861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71600" y="188640"/>
            <a:ext cx="7848872" cy="604656"/>
          </a:xfrm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Провокаторы данного типа преступления: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47056" y="1124744"/>
            <a:ext cx="84969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1 группа факторов – это социально-экономическая, политическая и социокультурная ситуация в </a:t>
            </a:r>
            <a:r>
              <a:rPr lang="ru-RU" sz="2400" dirty="0" smtClean="0"/>
              <a:t>стране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207531" y="1971655"/>
            <a:ext cx="6732240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Информант, жен., член ОПРФ</a:t>
            </a:r>
            <a:r>
              <a:rPr lang="ru-RU" sz="1400" dirty="0" smtClean="0"/>
              <a:t>:</a:t>
            </a:r>
          </a:p>
          <a:p>
            <a:endParaRPr lang="ru-RU" sz="1400" dirty="0"/>
          </a:p>
          <a:p>
            <a:pPr algn="just"/>
            <a:r>
              <a:rPr lang="ru-RU" sz="1400" b="1" i="1" dirty="0">
                <a:solidFill>
                  <a:srgbClr val="002060"/>
                </a:solidFill>
              </a:rPr>
              <a:t>«Плохая социальная обстановка и плохая обстановка в стране. Имею ввиду, что люди бедствуют. Люди натурально бедствуют. Бедные люди с маленькими заработными платами, с плохо организованной социальной работой в обществе, с очень слабой социальной системой…</a:t>
            </a:r>
          </a:p>
          <a:p>
            <a:pPr algn="just"/>
            <a:r>
              <a:rPr lang="ru-RU" sz="1400" b="1" i="1" dirty="0">
                <a:solidFill>
                  <a:srgbClr val="002060"/>
                </a:solidFill>
              </a:rPr>
              <a:t>Бедных у нас, условно говоря, 90 процентов. Сейчас вам скажу, сколько у нас по последним данным. 30 процентов за чертой бедности, мы уже перешли этот порог. Почему? Потому что так организована налоговая система. Так организована система сырьевой страны…</a:t>
            </a:r>
          </a:p>
          <a:p>
            <a:pPr algn="just"/>
            <a:r>
              <a:rPr lang="ru-RU" sz="1400" b="1" i="1" dirty="0">
                <a:solidFill>
                  <a:srgbClr val="002060"/>
                </a:solidFill>
              </a:rPr>
              <a:t>Есть момент федерального устройства. Весьма затейливого в нашем варианте. Когда все налоги идут в федеральный центр, а дальше раздается всем сестрам по серьгам. Угадайте, по какому принципу расходные обязательства субъектов, которые представляют собой образование, соц. защиту и медицину, будут финансироваться. По остаточному»</a:t>
            </a:r>
          </a:p>
          <a:p>
            <a:pPr algn="just"/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51" y="5449159"/>
            <a:ext cx="2766150" cy="1021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109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half" idx="2"/>
          </p:nvPr>
        </p:nvSpPr>
        <p:spPr>
          <a:xfrm>
            <a:off x="467544" y="1844824"/>
            <a:ext cx="4320480" cy="4104456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Информант, жен., оказавшаяся в ТЖС: 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pPr algn="just"/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«</a:t>
            </a:r>
            <a:r>
              <a:rPr lang="ru-RU" i="1" dirty="0">
                <a:solidFill>
                  <a:schemeClr val="accent2">
                    <a:lumMod val="50000"/>
                  </a:schemeClr>
                </a:solidFill>
              </a:rPr>
              <a:t>Я понимаю, </a:t>
            </a:r>
            <a:r>
              <a:rPr lang="ru-RU" i="1" dirty="0" err="1">
                <a:solidFill>
                  <a:schemeClr val="accent2">
                    <a:lumMod val="50000"/>
                  </a:schemeClr>
                </a:solidFill>
              </a:rPr>
              <a:t>алкашка</a:t>
            </a:r>
            <a:r>
              <a:rPr lang="ru-RU" i="1" dirty="0">
                <a:solidFill>
                  <a:schemeClr val="accent2">
                    <a:lumMod val="50000"/>
                  </a:schemeClr>
                </a:solidFill>
              </a:rPr>
              <a:t> родила и бросила, ей не нужен. А есть люди, которые попадают в такую жизненную ситуацию, и осудить невозможно, понимаете? 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</a:rPr>
              <a:t>Я бы и раньше осуждала кого угодно, но я сама побывала в этой шкуре, как говорится. </a:t>
            </a:r>
            <a:r>
              <a:rPr lang="ru-RU" i="1" dirty="0">
                <a:solidFill>
                  <a:schemeClr val="accent2">
                    <a:lumMod val="50000"/>
                  </a:schemeClr>
                </a:solidFill>
              </a:rPr>
              <a:t>Единственное, видимо, бог есть, мне помог один молодой человек, который давно меня любил. Но мы сейчас с ним не общаемся, он уехал как бы. Он мне помог. Он мне снял комнату, давал мне деньги. Я родила ребенка. И как моего ребенка родители увидели, сразу меня простили»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764704"/>
            <a:ext cx="8316416" cy="748672"/>
          </a:xfrm>
        </p:spPr>
        <p:txBody>
          <a:bodyPr/>
          <a:lstStyle/>
          <a:p>
            <a:r>
              <a:rPr lang="ru-RU" sz="24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2 группа факторов - это та социальная ситуация</a:t>
            </a:r>
            <a:r>
              <a:rPr lang="ru-RU" sz="24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, </a:t>
            </a:r>
            <a:r>
              <a:rPr lang="ru-RU" sz="24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в которой оказалась </a:t>
            </a:r>
            <a:r>
              <a:rPr lang="ru-RU" sz="24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женщина</a:t>
            </a:r>
            <a:endParaRPr lang="ru-RU" sz="24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004048" y="2132856"/>
            <a:ext cx="3905250" cy="2863849"/>
          </a:xfrm>
          <a:prstGeom prst="rect">
            <a:avLst/>
          </a:prstGeom>
          <a:effectLst>
            <a:softEdge rad="38100"/>
          </a:effectLst>
        </p:spPr>
      </p:pic>
    </p:spTree>
    <p:extLst>
      <p:ext uri="{BB962C8B-B14F-4D97-AF65-F5344CB8AC3E}">
        <p14:creationId xmlns:p14="http://schemas.microsoft.com/office/powerpoint/2010/main" val="1374255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half" idx="2"/>
          </p:nvPr>
        </p:nvSpPr>
        <p:spPr>
          <a:xfrm>
            <a:off x="683568" y="1700808"/>
            <a:ext cx="7920880" cy="1905001"/>
          </a:xfrm>
        </p:spPr>
        <p:txBody>
          <a:bodyPr>
            <a:normAutofit/>
          </a:bodyPr>
          <a:lstStyle/>
          <a:p>
            <a:r>
              <a:rPr lang="ru-RU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Информант, жен., президент благотворительного фонда:</a:t>
            </a:r>
          </a:p>
          <a:p>
            <a:pPr algn="just"/>
            <a:r>
              <a:rPr lang="ru-RU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«И третья категория – это, например, люди, сильно употребляющие психотропные вещества. И в этом состоянии это происходит. И тоже не очень понятно, насколько они осознанно делают это. Вот, ребенок плачет, мать-алкоголичка закрывает его подушкой, потому что он мешает ей. Степень ее осознанности в этой ситуации тоже под вопросом»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620688"/>
            <a:ext cx="8136904" cy="792088"/>
          </a:xfrm>
        </p:spPr>
        <p:txBody>
          <a:bodyPr/>
          <a:lstStyle/>
          <a:p>
            <a:r>
              <a:rPr lang="ru-RU" sz="24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3 группа факторов -  – это психические отклонения у женщины, употребление ею ПАВ </a:t>
            </a:r>
            <a:r>
              <a:rPr lang="ru-RU" sz="24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(</a:t>
            </a:r>
            <a:r>
              <a:rPr lang="ru-RU" sz="24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психоактивных веществ</a:t>
            </a:r>
            <a:r>
              <a:rPr lang="ru-RU" sz="24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)</a:t>
            </a:r>
            <a:endParaRPr lang="ru-RU" sz="2400" dirty="0">
              <a:latin typeface="+mn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3789040"/>
            <a:ext cx="3542083" cy="2530059"/>
          </a:xfrm>
          <a:prstGeom prst="rect">
            <a:avLst/>
          </a:prstGeom>
          <a:effectLst>
            <a:softEdge rad="889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3801842"/>
            <a:ext cx="3828032" cy="2517257"/>
          </a:xfrm>
          <a:prstGeom prst="rect">
            <a:avLst/>
          </a:prstGeom>
          <a:effectLst>
            <a:softEdge rad="88900"/>
          </a:effectLst>
        </p:spPr>
      </p:pic>
    </p:spTree>
    <p:extLst>
      <p:ext uri="{BB962C8B-B14F-4D97-AF65-F5344CB8AC3E}">
        <p14:creationId xmlns:p14="http://schemas.microsoft.com/office/powerpoint/2010/main" val="253868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half" idx="2"/>
          </p:nvPr>
        </p:nvSpPr>
        <p:spPr>
          <a:xfrm>
            <a:off x="683568" y="2466406"/>
            <a:ext cx="3672408" cy="3888432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Низкий </a:t>
            </a:r>
            <a:r>
              <a:rPr lang="ru-RU" sz="2000" dirty="0">
                <a:solidFill>
                  <a:schemeClr val="tx1"/>
                </a:solidFill>
                <a:cs typeface="Times New Roman" panose="02020603050405020304" pitchFamily="18" charset="0"/>
              </a:rPr>
              <a:t>уровень самосознания, недостаток способности увидеть последствия собственных шагов формирует вокруг такой женщины </a:t>
            </a:r>
            <a:r>
              <a:rPr lang="ru-RU" sz="2000" b="1" dirty="0">
                <a:solidFill>
                  <a:schemeClr val="tx1"/>
                </a:solidFill>
                <a:cs typeface="Times New Roman" panose="02020603050405020304" pitchFamily="18" charset="0"/>
              </a:rPr>
              <a:t>«жесткие» социальные структуры, не позволяющие увидеть возможные ресурсы и способы преодоления трудной жизненной ситуации.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548680"/>
            <a:ext cx="8136904" cy="1621896"/>
          </a:xfrm>
        </p:spPr>
        <p:txBody>
          <a:bodyPr/>
          <a:lstStyle/>
          <a:p>
            <a:r>
              <a:rPr lang="ru-RU" sz="24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Возникновение трудной жизненной ситуации тесным образом связано с </a:t>
            </a:r>
            <a:r>
              <a:rPr lang="ru-RU" sz="2400" b="1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недостатком у женщин навыков и компетенций в сфере выстраивания собственной жизненной траектории</a:t>
            </a:r>
            <a:endParaRPr lang="ru-RU" sz="24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/>
          <a:srcRect l="10790" r="8042"/>
          <a:stretch/>
        </p:blipFill>
        <p:spPr>
          <a:xfrm>
            <a:off x="4788024" y="2492896"/>
            <a:ext cx="3831220" cy="2592288"/>
          </a:xfrm>
          <a:prstGeom prst="rect">
            <a:avLst/>
          </a:prstGeom>
          <a:effectLst>
            <a:softEdge rad="88900"/>
          </a:effectLst>
        </p:spPr>
      </p:pic>
    </p:spTree>
    <p:extLst>
      <p:ext uri="{BB962C8B-B14F-4D97-AF65-F5344CB8AC3E}">
        <p14:creationId xmlns:p14="http://schemas.microsoft.com/office/powerpoint/2010/main" val="2265593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half" idx="2"/>
          </p:nvPr>
        </p:nvSpPr>
        <p:spPr>
          <a:xfrm>
            <a:off x="539552" y="836712"/>
            <a:ext cx="3888432" cy="5616624"/>
          </a:xfrm>
        </p:spPr>
        <p:txBody>
          <a:bodyPr>
            <a:normAutofit fontScale="92500" lnSpcReduction="10000"/>
          </a:bodyPr>
          <a:lstStyle/>
          <a:p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cs typeface="Times New Roman" panose="02020603050405020304" pitchFamily="18" charset="0"/>
              </a:rPr>
              <a:t>Наглядно видно, что адекватные, не страдающими психическими отклонениями женщины, оказываются совершенно не способными предпринять какие-либо шаги, оказавшись в сложной жизненной ситуации. </a:t>
            </a:r>
            <a:endParaRPr lang="ru-RU" sz="2000" dirty="0" smtClean="0">
              <a:solidFill>
                <a:schemeClr val="tx1">
                  <a:lumMod val="85000"/>
                  <a:lumOff val="15000"/>
                </a:schemeClr>
              </a:solidFill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chemeClr val="tx1">
                  <a:lumMod val="85000"/>
                  <a:lumOff val="15000"/>
                </a:schemeClr>
              </a:solidFill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Times New Roman" panose="02020603050405020304" pitchFamily="18" charset="0"/>
              </a:rPr>
              <a:t>Отсутствие </a:t>
            </a: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  <a:cs typeface="Times New Roman" panose="02020603050405020304" pitchFamily="18" charset="0"/>
              </a:rPr>
              <a:t>элементарных компетенций в сфере самосохранения 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cs typeface="Times New Roman" panose="02020603050405020304" pitchFamily="18" charset="0"/>
              </a:rPr>
              <a:t>– это не что иное как </a:t>
            </a: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Times New Roman" panose="02020603050405020304" pitchFamily="18" charset="0"/>
              </a:rPr>
              <a:t>деструкция 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cs typeface="Times New Roman" panose="02020603050405020304" pitchFamily="18" charset="0"/>
              </a:rPr>
              <a:t>молодежной политики, когда системные действия по социализации молодежи, в том числе девушек из неблагополучных социальных слоев, подменяются яркими акциями, флэш-мобами, мероприятиями и т.д.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908037" y="908720"/>
            <a:ext cx="3505167" cy="2628875"/>
          </a:xfrm>
          <a:prstGeom prst="rect">
            <a:avLst/>
          </a:prstGeom>
          <a:effectLst>
            <a:softEdge rad="889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32040" y="3714400"/>
            <a:ext cx="3481164" cy="2631113"/>
          </a:xfrm>
          <a:prstGeom prst="rect">
            <a:avLst/>
          </a:prstGeom>
          <a:effectLst>
            <a:softEdge rad="88900"/>
          </a:effectLst>
        </p:spPr>
      </p:pic>
    </p:spTree>
    <p:extLst>
      <p:ext uri="{BB962C8B-B14F-4D97-AF65-F5344CB8AC3E}">
        <p14:creationId xmlns:p14="http://schemas.microsoft.com/office/powerpoint/2010/main" val="1679148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half" idx="2"/>
          </p:nvPr>
        </p:nvSpPr>
        <p:spPr>
          <a:xfrm>
            <a:off x="323528" y="1268760"/>
            <a:ext cx="8496944" cy="5040560"/>
          </a:xfrm>
        </p:spPr>
        <p:txBody>
          <a:bodyPr>
            <a:normAutofit fontScale="92500" lnSpcReduction="20000"/>
          </a:bodyPr>
          <a:lstStyle/>
          <a:p>
            <a:pPr marL="228600" lvl="0" indent="-228600">
              <a:spcBef>
                <a:spcPts val="1000"/>
              </a:spcBef>
              <a:spcAft>
                <a:spcPts val="0"/>
              </a:spcAft>
              <a:buClr>
                <a:srgbClr val="9BAFB5"/>
              </a:buClr>
              <a:buFont typeface="Arial" panose="020B0604020202020204" pitchFamily="34" charset="0"/>
              <a:buChar char="•"/>
            </a:pPr>
            <a:r>
              <a:rPr lang="ru-RU" sz="1900" b="1" dirty="0">
                <a:solidFill>
                  <a:srgbClr val="000000">
                    <a:lumMod val="85000"/>
                    <a:lumOff val="15000"/>
                  </a:srgbClr>
                </a:solidFill>
                <a:cs typeface="Times New Roman" panose="02020603050405020304" pitchFamily="18" charset="0"/>
              </a:rPr>
              <a:t>Первый этап </a:t>
            </a:r>
            <a:r>
              <a:rPr lang="ru-RU" sz="1900" dirty="0">
                <a:solidFill>
                  <a:srgbClr val="000000">
                    <a:lumMod val="85000"/>
                    <a:lumOff val="15000"/>
                  </a:srgbClr>
                </a:solidFill>
                <a:cs typeface="Times New Roman" panose="02020603050405020304" pitchFamily="18" charset="0"/>
              </a:rPr>
              <a:t>—  незапланированная беременность и неприятие беременности в силу различных причин.</a:t>
            </a:r>
          </a:p>
          <a:p>
            <a:pPr marL="228600" lvl="0" indent="-228600">
              <a:spcBef>
                <a:spcPts val="1000"/>
              </a:spcBef>
              <a:spcAft>
                <a:spcPts val="0"/>
              </a:spcAft>
              <a:buClr>
                <a:srgbClr val="9BAFB5"/>
              </a:buClr>
              <a:buFont typeface="Arial" panose="020B0604020202020204" pitchFamily="34" charset="0"/>
              <a:buChar char="•"/>
            </a:pPr>
            <a:r>
              <a:rPr lang="ru-RU" sz="1900" b="1" dirty="0">
                <a:solidFill>
                  <a:srgbClr val="000000">
                    <a:lumMod val="85000"/>
                    <a:lumOff val="15000"/>
                  </a:srgbClr>
                </a:solidFill>
                <a:cs typeface="Times New Roman" panose="02020603050405020304" pitchFamily="18" charset="0"/>
              </a:rPr>
              <a:t>Второй этап </a:t>
            </a:r>
            <a:r>
              <a:rPr lang="ru-RU" sz="1900" dirty="0">
                <a:solidFill>
                  <a:srgbClr val="000000">
                    <a:lumMod val="85000"/>
                    <a:lumOff val="15000"/>
                  </a:srgbClr>
                </a:solidFill>
                <a:cs typeface="Times New Roman" panose="02020603050405020304" pitchFamily="18" charset="0"/>
              </a:rPr>
              <a:t>«пути преступления» - всяческое сокрытие от окружающих своей беременности. </a:t>
            </a:r>
          </a:p>
          <a:p>
            <a:pPr marL="228600" lvl="0" indent="-228600">
              <a:spcBef>
                <a:spcPts val="1000"/>
              </a:spcBef>
              <a:spcAft>
                <a:spcPts val="0"/>
              </a:spcAft>
              <a:buClr>
                <a:srgbClr val="9BAFB5"/>
              </a:buClr>
              <a:buFont typeface="Arial" panose="020B0604020202020204" pitchFamily="34" charset="0"/>
              <a:buChar char="•"/>
            </a:pPr>
            <a:r>
              <a:rPr lang="ru-RU" sz="1900" b="1" dirty="0">
                <a:solidFill>
                  <a:srgbClr val="000000">
                    <a:lumMod val="85000"/>
                    <a:lumOff val="15000"/>
                  </a:srgbClr>
                </a:solidFill>
                <a:cs typeface="Times New Roman" panose="02020603050405020304" pitchFamily="18" charset="0"/>
              </a:rPr>
              <a:t>Третий этап </a:t>
            </a:r>
            <a:r>
              <a:rPr lang="ru-RU" sz="1900" dirty="0">
                <a:solidFill>
                  <a:srgbClr val="000000">
                    <a:lumMod val="85000"/>
                    <a:lumOff val="15000"/>
                  </a:srgbClr>
                </a:solidFill>
                <a:cs typeface="Times New Roman" panose="02020603050405020304" pitchFamily="18" charset="0"/>
              </a:rPr>
              <a:t>— попытка сделать аборт. </a:t>
            </a:r>
          </a:p>
          <a:p>
            <a:pPr marL="228600" lvl="0" indent="-228600">
              <a:spcBef>
                <a:spcPts val="1000"/>
              </a:spcBef>
              <a:spcAft>
                <a:spcPts val="0"/>
              </a:spcAft>
              <a:buClr>
                <a:srgbClr val="9BAFB5"/>
              </a:buClr>
              <a:buFont typeface="Arial" panose="020B0604020202020204" pitchFamily="34" charset="0"/>
              <a:buChar char="•"/>
            </a:pPr>
            <a:r>
              <a:rPr lang="ru-RU" sz="1900" b="1" dirty="0">
                <a:solidFill>
                  <a:srgbClr val="000000">
                    <a:lumMod val="85000"/>
                    <a:lumOff val="15000"/>
                  </a:srgbClr>
                </a:solidFill>
                <a:cs typeface="Times New Roman" panose="02020603050405020304" pitchFamily="18" charset="0"/>
              </a:rPr>
              <a:t>Четвертый этап </a:t>
            </a:r>
            <a:r>
              <a:rPr lang="ru-RU" sz="1900" dirty="0">
                <a:solidFill>
                  <a:srgbClr val="000000">
                    <a:lumMod val="85000"/>
                    <a:lumOff val="15000"/>
                  </a:srgbClr>
                </a:solidFill>
                <a:cs typeface="Times New Roman" panose="02020603050405020304" pitchFamily="18" charset="0"/>
              </a:rPr>
              <a:t>—  анонимное деторождение. </a:t>
            </a:r>
          </a:p>
          <a:p>
            <a:pPr marL="228600" lvl="0" indent="-228600">
              <a:spcBef>
                <a:spcPts val="1000"/>
              </a:spcBef>
              <a:spcAft>
                <a:spcPts val="0"/>
              </a:spcAft>
              <a:buClr>
                <a:srgbClr val="9BAFB5"/>
              </a:buClr>
              <a:buFont typeface="Arial" panose="020B0604020202020204" pitchFamily="34" charset="0"/>
              <a:buChar char="•"/>
            </a:pPr>
            <a:r>
              <a:rPr lang="ru-RU" sz="1900" b="1" dirty="0">
                <a:solidFill>
                  <a:srgbClr val="000000">
                    <a:lumMod val="85000"/>
                    <a:lumOff val="15000"/>
                  </a:srgbClr>
                </a:solidFill>
                <a:cs typeface="Times New Roman" panose="02020603050405020304" pitchFamily="18" charset="0"/>
              </a:rPr>
              <a:t>Пятый этап </a:t>
            </a:r>
            <a:r>
              <a:rPr lang="ru-RU" sz="1900" dirty="0">
                <a:solidFill>
                  <a:srgbClr val="000000">
                    <a:lumMod val="85000"/>
                    <a:lumOff val="15000"/>
                  </a:srgbClr>
                </a:solidFill>
                <a:cs typeface="Times New Roman" panose="02020603050405020304" pitchFamily="18" charset="0"/>
              </a:rPr>
              <a:t>— детоубийство.</a:t>
            </a:r>
          </a:p>
          <a:p>
            <a:pPr lvl="0">
              <a:spcBef>
                <a:spcPts val="1000"/>
              </a:spcBef>
              <a:spcAft>
                <a:spcPts val="0"/>
              </a:spcAft>
              <a:buClr>
                <a:srgbClr val="9BAFB5"/>
              </a:buClr>
            </a:pPr>
            <a:endParaRPr lang="ru-RU" sz="1900" dirty="0">
              <a:solidFill>
                <a:srgbClr val="000000">
                  <a:lumMod val="85000"/>
                  <a:lumOff val="15000"/>
                </a:srgbClr>
              </a:solidFill>
              <a:cs typeface="Times New Roman" panose="02020603050405020304" pitchFamily="18" charset="0"/>
            </a:endParaRPr>
          </a:p>
          <a:p>
            <a:pPr lvl="0" algn="just">
              <a:spcBef>
                <a:spcPts val="1000"/>
              </a:spcBef>
              <a:spcAft>
                <a:spcPts val="0"/>
              </a:spcAft>
              <a:buClr>
                <a:srgbClr val="9BAFB5"/>
              </a:buClr>
            </a:pPr>
            <a:r>
              <a:rPr lang="ru-RU" sz="1900" dirty="0" smtClean="0">
                <a:solidFill>
                  <a:srgbClr val="000000">
                    <a:lumMod val="85000"/>
                    <a:lumOff val="15000"/>
                  </a:srgbClr>
                </a:solidFill>
                <a:cs typeface="Times New Roman" panose="02020603050405020304" pitchFamily="18" charset="0"/>
              </a:rPr>
              <a:t>Каждый </a:t>
            </a:r>
            <a:r>
              <a:rPr lang="ru-RU" sz="1900" dirty="0">
                <a:solidFill>
                  <a:srgbClr val="000000">
                    <a:lumMod val="85000"/>
                    <a:lumOff val="15000"/>
                  </a:srgbClr>
                </a:solidFill>
                <a:cs typeface="Times New Roman" panose="02020603050405020304" pitchFamily="18" charset="0"/>
              </a:rPr>
              <a:t>шаг, когда женщина сталкивается с </a:t>
            </a:r>
            <a:r>
              <a:rPr lang="ru-RU" sz="1900" b="1" i="1" dirty="0">
                <a:solidFill>
                  <a:srgbClr val="000000">
                    <a:lumMod val="85000"/>
                    <a:lumOff val="15000"/>
                  </a:srgbClr>
                </a:solidFill>
                <a:cs typeface="Times New Roman" panose="02020603050405020304" pitchFamily="18" charset="0"/>
              </a:rPr>
              <a:t>государственной или медицинской бюрократией</a:t>
            </a:r>
            <a:r>
              <a:rPr lang="ru-RU" sz="1900" dirty="0">
                <a:solidFill>
                  <a:srgbClr val="000000">
                    <a:lumMod val="85000"/>
                    <a:lumOff val="15000"/>
                  </a:srgbClr>
                </a:solidFill>
                <a:cs typeface="Times New Roman" panose="02020603050405020304" pitchFamily="18" charset="0"/>
              </a:rPr>
              <a:t>, социальной апатией ближайшего окружения, </a:t>
            </a:r>
            <a:r>
              <a:rPr lang="ru-RU" sz="1900" b="1" i="1" dirty="0">
                <a:solidFill>
                  <a:srgbClr val="000000">
                    <a:lumMod val="85000"/>
                    <a:lumOff val="15000"/>
                  </a:srgbClr>
                </a:solidFill>
                <a:cs typeface="Times New Roman" panose="02020603050405020304" pitchFamily="18" charset="0"/>
              </a:rPr>
              <a:t>цементирует ее решение.  </a:t>
            </a:r>
          </a:p>
          <a:p>
            <a:pPr lvl="0" algn="just">
              <a:spcBef>
                <a:spcPts val="1000"/>
              </a:spcBef>
              <a:spcAft>
                <a:spcPts val="0"/>
              </a:spcAft>
              <a:buClr>
                <a:srgbClr val="9BAFB5"/>
              </a:buClr>
            </a:pPr>
            <a:r>
              <a:rPr lang="ru-RU" sz="1900" dirty="0" smtClean="0">
                <a:solidFill>
                  <a:srgbClr val="000000">
                    <a:lumMod val="85000"/>
                    <a:lumOff val="15000"/>
                  </a:srgbClr>
                </a:solidFill>
                <a:cs typeface="Times New Roman" panose="02020603050405020304" pitchFamily="18" charset="0"/>
              </a:rPr>
              <a:t>Низкий </a:t>
            </a:r>
            <a:r>
              <a:rPr lang="ru-RU" sz="1900" dirty="0">
                <a:solidFill>
                  <a:srgbClr val="000000">
                    <a:lumMod val="85000"/>
                    <a:lumOff val="15000"/>
                  </a:srgbClr>
                </a:solidFill>
                <a:cs typeface="Times New Roman" panose="02020603050405020304" pitchFamily="18" charset="0"/>
              </a:rPr>
              <a:t>уровень социальной коммуникации не позволяет женщине после родов обратиться в органы социальной защиты, поскольку она не имеет компетенций для того, чтобы вступить в общение с представителями системы государственной социальной политики и обосновать свой отказ от ребенка. </a:t>
            </a:r>
            <a:r>
              <a:rPr lang="ru-RU" sz="1900" b="1" i="1" dirty="0">
                <a:solidFill>
                  <a:srgbClr val="000000">
                    <a:lumMod val="85000"/>
                    <a:lumOff val="15000"/>
                  </a:srgbClr>
                </a:solidFill>
                <a:cs typeface="Times New Roman" panose="02020603050405020304" pitchFamily="18" charset="0"/>
              </a:rPr>
              <a:t>Огромное число бюрократических процедур</a:t>
            </a:r>
            <a:r>
              <a:rPr lang="ru-RU" sz="1900" dirty="0">
                <a:solidFill>
                  <a:srgbClr val="000000">
                    <a:lumMod val="85000"/>
                    <a:lumOff val="15000"/>
                  </a:srgbClr>
                </a:solidFill>
                <a:cs typeface="Times New Roman" panose="02020603050405020304" pitchFamily="18" charset="0"/>
              </a:rPr>
              <a:t>, которые необходимо пройти женщине, родившей ребенка вне больницы, сильное социальное давление — все это не позволяет рассматривать данную траекторию как возможную в ближайшие годы. </a:t>
            </a:r>
          </a:p>
          <a:p>
            <a:pPr>
              <a:defRPr/>
            </a:pPr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23728" y="188640"/>
            <a:ext cx="5544616" cy="604656"/>
          </a:xfrm>
        </p:spPr>
        <p:txBody>
          <a:bodyPr/>
          <a:lstStyle/>
          <a:p>
            <a:r>
              <a:rPr 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«Путь преступления»</a:t>
            </a:r>
            <a:endParaRPr lang="ru-RU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941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323528" y="642919"/>
            <a:ext cx="4214842" cy="57150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75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22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 преступления</a:t>
            </a:r>
            <a:r>
              <a:rPr lang="ru-R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4889688" y="665150"/>
            <a:ext cx="3786214" cy="57150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75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22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Мотивация преступления</a:t>
            </a:r>
            <a:r>
              <a:rPr lang="ru-R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6329" y="1484214"/>
            <a:ext cx="4470031" cy="242889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86360" y="1412776"/>
            <a:ext cx="3989542" cy="2500329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23528" y="4128809"/>
            <a:ext cx="422230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371475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* Доминирующим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местом детоубийства становится дом, квартира, где и произошли роды. Если говорить про доминирование методов убийства, то это удушение, в большинстве случаев через помещение новорожденного в целлофановый пакет.  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888243" y="4017208"/>
            <a:ext cx="416190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* Д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оминирующими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выступа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ет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низкая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материальная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обеспеченность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что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по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мнению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женщин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совершивших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детоубийство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делает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невозможным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содержание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еще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одного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ребенка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В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то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же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время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достаточно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большое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количество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женщин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указывают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мотив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осуждения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как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со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стороны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своего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партнера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родственников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окружающих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1290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576" y="404664"/>
            <a:ext cx="7920880" cy="1252728"/>
          </a:xfrm>
        </p:spPr>
        <p:txBody>
          <a:bodyPr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Анализ кризисных центров</a:t>
            </a:r>
            <a:br>
              <a:rPr lang="ru-RU" sz="2000" b="1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как механизма профилактики инфантицида </a:t>
            </a:r>
            <a:br>
              <a:rPr lang="ru-RU" sz="2000" b="1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(опрошены 12 кризисных центров в трех регионах: Пермский край,</a:t>
            </a:r>
            <a:br>
              <a:rPr lang="ru-RU" sz="2000" b="1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Ставропольский край и город Москва</a:t>
            </a:r>
            <a:r>
              <a:rPr lang="ru-RU" sz="2000" b="1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)</a:t>
            </a:r>
            <a:endParaRPr lang="ru-RU" sz="2000" b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2060848"/>
            <a:ext cx="4248471" cy="44870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00435" y="2077417"/>
            <a:ext cx="4067545" cy="221304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36440" y="4411534"/>
            <a:ext cx="3995536" cy="2094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772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268760"/>
            <a:ext cx="4031925" cy="10297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05431" y="1258792"/>
            <a:ext cx="4335685" cy="103405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360" y="2564904"/>
            <a:ext cx="4199607" cy="232078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60247" y="2545873"/>
            <a:ext cx="4536504" cy="2304286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445224"/>
            <a:ext cx="2345887" cy="86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6947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79628"/>
            <a:ext cx="3329808" cy="97562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29808" y="202021"/>
            <a:ext cx="5631119" cy="193083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2636912"/>
            <a:ext cx="3329808" cy="969516"/>
          </a:xfrm>
          <a:prstGeom prst="rect">
            <a:avLst/>
          </a:prstGeom>
        </p:spPr>
      </p:pic>
      <p:pic>
        <p:nvPicPr>
          <p:cNvPr id="8" name="Объект 3"/>
          <p:cNvPicPr>
            <a:picLocks noGrp="1" noChangeAspect="1"/>
          </p:cNvPicPr>
          <p:nvPr>
            <p:ph idx="1"/>
          </p:nvPr>
        </p:nvPicPr>
        <p:blipFill>
          <a:blip r:embed="rId5" cstate="print"/>
          <a:stretch>
            <a:fillRect/>
          </a:stretch>
        </p:blipFill>
        <p:spPr>
          <a:xfrm>
            <a:off x="3329808" y="2132856"/>
            <a:ext cx="5641811" cy="213147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4831110"/>
            <a:ext cx="3329808" cy="96951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329808" y="4264329"/>
            <a:ext cx="5660984" cy="1972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39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20688"/>
            <a:ext cx="9144000" cy="5414241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 bwMode="black">
          <a:xfrm>
            <a:off x="837320" y="1136934"/>
            <a:ext cx="7469361" cy="458413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all" spc="200" normalizeH="0" baseline="0" noProof="0" dirty="0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orbel" panose="020B0503020204020204" pitchFamily="34" charset="0"/>
                <a:ea typeface="+mj-ea"/>
                <a:cs typeface="+mj-cs"/>
              </a:rPr>
              <a:t>Еще одним из факторов, снижающих эффективность социальной поддержки женщин, оказавшихся в трудной жизненной ситуации, </a:t>
            </a:r>
            <a:r>
              <a:rPr kumimoji="0" lang="ru-RU" sz="2000" b="1" i="0" u="none" strike="noStrike" kern="1200" cap="all" spc="200" normalizeH="0" baseline="0" noProof="0" dirty="0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orbel" panose="020B0503020204020204" pitchFamily="34" charset="0"/>
                <a:ea typeface="+mj-ea"/>
                <a:cs typeface="+mj-cs"/>
              </a:rPr>
              <a:t>является дифференциация кризисных центров, недостаток центров, которые реализуют самый широкий спектр социальных услуг</a:t>
            </a:r>
            <a:r>
              <a:rPr lang="ru-RU" sz="2000" noProof="0" dirty="0" smtClean="0">
                <a:latin typeface="Corbel" panose="020B0503020204020204" pitchFamily="34" charset="0"/>
              </a:rPr>
              <a:t>.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all" spc="200" normalizeH="0" baseline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Corbel" panose="020B0503020204020204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 smtClean="0">
                <a:latin typeface="Corbel" panose="020B0503020204020204" pitchFamily="34" charset="0"/>
              </a:rPr>
              <a:t>П</a:t>
            </a:r>
            <a:r>
              <a:rPr kumimoji="0" lang="ru-RU" sz="2000" b="0" i="0" u="none" strike="noStrike" kern="1200" cap="all" spc="200" normalizeH="0" baseline="0" noProof="0" dirty="0" err="1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orbel" panose="020B0503020204020204" pitchFamily="34" charset="0"/>
                <a:ea typeface="+mj-ea"/>
                <a:cs typeface="+mj-cs"/>
              </a:rPr>
              <a:t>оскольку</a:t>
            </a:r>
            <a:r>
              <a:rPr kumimoji="0" lang="ru-RU" sz="2000" b="0" i="0" u="none" strike="noStrike" kern="1200" cap="all" spc="200" normalizeH="0" baseline="0" noProof="0" dirty="0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orbel" panose="020B0503020204020204" pitchFamily="34" charset="0"/>
                <a:ea typeface="+mj-ea"/>
                <a:cs typeface="+mj-cs"/>
              </a:rPr>
              <a:t> число кризисных центров явно недостаточно в нашей стране, то их специализация приводит к тому, что определенная категория женщин, оказавшихся в трудной жизненной ситуации, </a:t>
            </a:r>
            <a:r>
              <a:rPr kumimoji="0" lang="ru-RU" sz="2000" b="1" i="0" u="none" strike="noStrike" kern="1200" cap="all" spc="200" normalizeH="0" baseline="0" noProof="0" dirty="0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orbel" panose="020B0503020204020204" pitchFamily="34" charset="0"/>
                <a:ea typeface="+mj-ea"/>
                <a:cs typeface="+mj-cs"/>
              </a:rPr>
              <a:t>не может получить </a:t>
            </a:r>
            <a:r>
              <a:rPr kumimoji="0" lang="ru-RU" sz="2000" b="1" i="0" u="none" strike="noStrike" kern="1200" cap="all" spc="200" normalizeH="0" baseline="0" noProof="0" dirty="0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orbel" panose="020B0503020204020204" pitchFamily="34" charset="0"/>
                <a:ea typeface="+mj-ea"/>
                <a:cs typeface="+mj-cs"/>
              </a:rPr>
              <a:t>необходимую помощь </a:t>
            </a:r>
            <a:r>
              <a:rPr kumimoji="0" lang="ru-RU" sz="2000" b="1" i="0" u="none" strike="noStrike" kern="1200" cap="all" spc="200" normalizeH="0" baseline="0" noProof="0" dirty="0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orbel" panose="020B0503020204020204" pitchFamily="34" charset="0"/>
                <a:ea typeface="+mj-ea"/>
                <a:cs typeface="+mj-cs"/>
              </a:rPr>
              <a:t>в своем регионе.</a:t>
            </a:r>
            <a:endParaRPr kumimoji="0" lang="ru-RU" sz="2000" b="1" i="0" u="none" strike="noStrike" kern="1200" cap="all" spc="20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Corbel" panose="020B0503020204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27617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116632"/>
            <a:ext cx="8424936" cy="648072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Механизмы профилактики инфантицида</a:t>
            </a:r>
            <a:endParaRPr lang="ru-RU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1124744"/>
            <a:ext cx="7992888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100" dirty="0">
                <a:cs typeface="Times New Roman" pitchFamily="18" charset="0"/>
              </a:rPr>
              <a:t>Практика социального сопровождения (кризисные центры для </a:t>
            </a:r>
            <a:r>
              <a:rPr lang="ru-RU" sz="2100" dirty="0" smtClean="0">
                <a:cs typeface="Times New Roman" pitchFamily="18" charset="0"/>
              </a:rPr>
              <a:t>женщин, </a:t>
            </a:r>
            <a:r>
              <a:rPr lang="ru-RU" sz="2100" dirty="0">
                <a:cs typeface="Times New Roman" pitchFamily="18" charset="0"/>
              </a:rPr>
              <a:t>оказавшихся в трудной жизненной </a:t>
            </a:r>
            <a:r>
              <a:rPr lang="ru-RU" sz="2100" dirty="0" smtClean="0">
                <a:cs typeface="Times New Roman" pitchFamily="18" charset="0"/>
              </a:rPr>
              <a:t>ситуации, </a:t>
            </a:r>
            <a:r>
              <a:rPr lang="ru-RU" sz="2100" dirty="0">
                <a:cs typeface="Times New Roman" pitchFamily="18" charset="0"/>
              </a:rPr>
              <a:t>и работа социальных служб</a:t>
            </a:r>
            <a:r>
              <a:rPr lang="ru-RU" sz="2100" dirty="0" smtClean="0">
                <a:cs typeface="Times New Roman" pitchFamily="18" charset="0"/>
              </a:rPr>
              <a:t>)</a:t>
            </a:r>
            <a:endParaRPr lang="ru-RU" sz="2100" dirty="0">
              <a:cs typeface="Times New Roman" pitchFamily="18" charset="0"/>
            </a:endParaRPr>
          </a:p>
        </p:txBody>
      </p:sp>
      <p:pic>
        <p:nvPicPr>
          <p:cNvPr id="6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7" y="2420888"/>
            <a:ext cx="2448271" cy="3672408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2404189"/>
            <a:ext cx="2457147" cy="368572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174" y="2420510"/>
            <a:ext cx="2446267" cy="366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680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1340768"/>
            <a:ext cx="8136904" cy="1584176"/>
          </a:xfrm>
        </p:spPr>
        <p:txBody>
          <a:bodyPr/>
          <a:lstStyle/>
          <a:p>
            <a:r>
              <a:rPr lang="ru-RU" sz="2400" dirty="0" smtClean="0">
                <a:solidFill>
                  <a:schemeClr val="tx1"/>
                </a:solidFill>
              </a:rPr>
              <a:t>В субъектах, где работают Кризисные центры по оказанию помощи женщинам, оказавшимся в трудной жизненной ситуации, количество случаев инфантицида меньше, чем в регионах, где таких кризисных центров нет.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32582" y="215234"/>
            <a:ext cx="64087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 </a:t>
            </a: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работы </a:t>
            </a: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кризисных центров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D:\_С рабочего стола\Колыбель надежды\25 сентября\DSC_0044 (Копировать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6938" y="3374942"/>
            <a:ext cx="3779565" cy="2520280"/>
          </a:xfrm>
          <a:prstGeom prst="rect">
            <a:avLst/>
          </a:prstGeom>
          <a:noFill/>
          <a:effectLst>
            <a:softEdge rad="889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_С рабочего стола\Колыбель надежды\25 сентября\20170526_5o3a931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42887"/>
            <a:ext cx="3824701" cy="2550942"/>
          </a:xfrm>
          <a:prstGeom prst="rect">
            <a:avLst/>
          </a:prstGeom>
          <a:noFill/>
          <a:effectLst>
            <a:softEdge rad="889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5535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half" idx="2"/>
          </p:nvPr>
        </p:nvSpPr>
        <p:spPr>
          <a:xfrm>
            <a:off x="683568" y="1124744"/>
            <a:ext cx="8280920" cy="5112568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       В </a:t>
            </a:r>
            <a:r>
              <a:rPr lang="ru-RU" sz="2000" dirty="0">
                <a:solidFill>
                  <a:srgbClr val="000000">
                    <a:lumMod val="85000"/>
                    <a:lumOff val="15000"/>
                  </a:srgbClr>
                </a:solidFill>
              </a:rPr>
              <a:t>настоящее время </a:t>
            </a:r>
            <a:r>
              <a:rPr lang="ru-RU" sz="200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законодательством </a:t>
            </a:r>
            <a:r>
              <a:rPr lang="ru-RU" sz="2000" dirty="0">
                <a:solidFill>
                  <a:srgbClr val="000000">
                    <a:lumMod val="85000"/>
                    <a:lumOff val="15000"/>
                  </a:srgbClr>
                </a:solidFill>
              </a:rPr>
              <a:t>РФ предусмотрена возможность организации анонимных родов, а приказом министерства здравоохранения и социального развития РФ от 25.01.2010 </a:t>
            </a:r>
            <a:r>
              <a:rPr lang="ru-RU" sz="2000" b="1" dirty="0">
                <a:solidFill>
                  <a:srgbClr val="000000">
                    <a:lumMod val="85000"/>
                    <a:lumOff val="15000"/>
                  </a:srgbClr>
                </a:solidFill>
              </a:rPr>
              <a:t>№23н утвержден акт об оставлении ребенка матерью, не предъявившей документа, удостоверяющего ее личность, в медицинской организации, в которой происходили роды или в которую обратилась мать после родов</a:t>
            </a:r>
            <a:r>
              <a:rPr lang="ru-RU" sz="2000" dirty="0">
                <a:solidFill>
                  <a:srgbClr val="000000">
                    <a:lumMod val="85000"/>
                    <a:lumOff val="15000"/>
                  </a:srgbClr>
                </a:solidFill>
              </a:rPr>
              <a:t>. </a:t>
            </a:r>
            <a:endParaRPr lang="ru-RU" sz="2000" dirty="0" smtClean="0">
              <a:solidFill>
                <a:srgbClr val="000000">
                  <a:lumMod val="85000"/>
                  <a:lumOff val="15000"/>
                </a:srgbClr>
              </a:solidFill>
            </a:endParaRPr>
          </a:p>
          <a:p>
            <a:endParaRPr lang="ru-RU" sz="2000" dirty="0">
              <a:solidFill>
                <a:srgbClr val="000000">
                  <a:lumMod val="85000"/>
                  <a:lumOff val="15000"/>
                </a:srgbClr>
              </a:solidFill>
            </a:endParaRPr>
          </a:p>
          <a:p>
            <a:r>
              <a:rPr lang="ru-RU" sz="200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       Однако </a:t>
            </a:r>
            <a:r>
              <a:rPr lang="ru-RU" sz="2000" dirty="0">
                <a:solidFill>
                  <a:srgbClr val="000000">
                    <a:lumMod val="85000"/>
                    <a:lumOff val="15000"/>
                  </a:srgbClr>
                </a:solidFill>
              </a:rPr>
              <a:t>на практике </a:t>
            </a:r>
            <a:r>
              <a:rPr lang="ru-RU" sz="2000" b="1" dirty="0">
                <a:solidFill>
                  <a:srgbClr val="000000">
                    <a:lumMod val="85000"/>
                    <a:lumOff val="15000"/>
                  </a:srgbClr>
                </a:solidFill>
              </a:rPr>
              <a:t>родильные дома отказываются принимать роды анонимно</a:t>
            </a:r>
            <a:r>
              <a:rPr lang="ru-RU" sz="2000" dirty="0">
                <a:solidFill>
                  <a:srgbClr val="000000">
                    <a:lumMod val="85000"/>
                    <a:lumOff val="15000"/>
                  </a:srgbClr>
                </a:solidFill>
              </a:rPr>
              <a:t> ввиду того, что данная услуга не оплачивается из средств фонда обязательного медицинского страхования. Главные врачи медицинских учреждений не имеют регламента действий, а медицинский персонал не знает, как оформлять женщин, желающих родить анонимно, и, тем самым, вынуждают рожениц раскрывать свои персональные данные или отказываться от родов в медицинских учреждениях.</a:t>
            </a:r>
            <a:endParaRPr lang="ru-RU" sz="2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915816" y="188640"/>
            <a:ext cx="5976664" cy="1080120"/>
          </a:xfrm>
        </p:spPr>
        <p:txBody>
          <a:bodyPr/>
          <a:lstStyle/>
          <a:p>
            <a:pPr lvl="0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Анонимные роды </a:t>
            </a:r>
            <a:r>
              <a:rPr lang="ru-RU" dirty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1568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half" idx="2"/>
          </p:nvPr>
        </p:nvSpPr>
        <p:spPr>
          <a:xfrm>
            <a:off x="827584" y="1412776"/>
            <a:ext cx="7848872" cy="2736304"/>
          </a:xfrm>
        </p:spPr>
        <p:txBody>
          <a:bodyPr>
            <a:normAutofit/>
          </a:bodyPr>
          <a:lstStyle/>
          <a:p>
            <a:pPr algn="just"/>
            <a:r>
              <a:rPr lang="ru-RU" sz="2000" b="1" dirty="0">
                <a:solidFill>
                  <a:schemeClr val="tx1"/>
                </a:solidFill>
                <a:cs typeface="Times New Roman" panose="02020603050405020304" pitchFamily="18" charset="0"/>
              </a:rPr>
              <a:t>Первый подход</a:t>
            </a:r>
            <a:r>
              <a:rPr lang="ru-RU" sz="2000" dirty="0">
                <a:solidFill>
                  <a:schemeClr val="tx1"/>
                </a:solidFill>
                <a:cs typeface="Times New Roman" panose="02020603050405020304" pitchFamily="18" charset="0"/>
              </a:rPr>
              <a:t>: доступность и качество информации о механизме помощи женщинам в трудной жизненной ситуации и </a:t>
            </a:r>
            <a:r>
              <a:rPr lang="ru-RU" sz="2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о механизмах </a:t>
            </a:r>
            <a:r>
              <a:rPr lang="ru-RU" sz="2000" dirty="0">
                <a:solidFill>
                  <a:schemeClr val="tx1"/>
                </a:solidFill>
                <a:cs typeface="Times New Roman" panose="02020603050405020304" pitchFamily="18" charset="0"/>
              </a:rPr>
              <a:t>профилактики </a:t>
            </a:r>
            <a:r>
              <a:rPr lang="ru-RU" sz="2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инфантицида</a:t>
            </a:r>
            <a:endParaRPr lang="ru-RU" sz="20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solidFill>
                  <a:schemeClr val="tx1"/>
                </a:solidFill>
                <a:cs typeface="Times New Roman" panose="02020603050405020304" pitchFamily="18" charset="0"/>
              </a:rPr>
              <a:t>Второй подход</a:t>
            </a:r>
            <a:r>
              <a:rPr lang="ru-RU" sz="2000" dirty="0">
                <a:solidFill>
                  <a:schemeClr val="tx1"/>
                </a:solidFill>
                <a:cs typeface="Times New Roman" panose="02020603050405020304" pitchFamily="18" charset="0"/>
              </a:rPr>
              <a:t>: система анонимного </a:t>
            </a:r>
            <a:r>
              <a:rPr lang="ru-RU" sz="2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деторождения </a:t>
            </a:r>
            <a:endParaRPr lang="ru-RU" sz="20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solidFill>
                  <a:schemeClr val="tx1"/>
                </a:solidFill>
                <a:cs typeface="Times New Roman" panose="02020603050405020304" pitchFamily="18" charset="0"/>
              </a:rPr>
              <a:t>Третий </a:t>
            </a:r>
            <a:r>
              <a:rPr lang="ru-RU" sz="20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подход</a:t>
            </a:r>
            <a:r>
              <a:rPr lang="ru-RU" sz="2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: возможность </a:t>
            </a:r>
            <a:r>
              <a:rPr lang="ru-RU" sz="2000" dirty="0">
                <a:solidFill>
                  <a:schemeClr val="tx1"/>
                </a:solidFill>
                <a:cs typeface="Times New Roman" panose="02020603050405020304" pitchFamily="18" charset="0"/>
              </a:rPr>
              <a:t>анонимно оставить ребенка после родов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188640"/>
            <a:ext cx="8424936" cy="1080120"/>
          </a:xfrm>
        </p:spPr>
        <p:txBody>
          <a:bodyPr/>
          <a:lstStyle/>
          <a:p>
            <a:r>
              <a:rPr lang="ru-RU" sz="2800" dirty="0">
                <a:solidFill>
                  <a:schemeClr val="tx1"/>
                </a:solidFill>
                <a:latin typeface="+mn-lt"/>
              </a:rPr>
              <a:t>Комплексные подходы к профилактике инфантицида: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58788" y="3641132"/>
            <a:ext cx="3325180" cy="2489492"/>
          </a:xfrm>
          <a:prstGeom prst="rect">
            <a:avLst/>
          </a:prstGeom>
          <a:effectLst>
            <a:softEdge rad="88900"/>
          </a:effectLst>
        </p:spPr>
      </p:pic>
      <p:pic>
        <p:nvPicPr>
          <p:cNvPr id="6" name="Рисунок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004048" y="3645024"/>
            <a:ext cx="3182754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88900"/>
          </a:effectLst>
        </p:spPr>
      </p:pic>
    </p:spTree>
    <p:extLst>
      <p:ext uri="{BB962C8B-B14F-4D97-AF65-F5344CB8AC3E}">
        <p14:creationId xmlns:p14="http://schemas.microsoft.com/office/powerpoint/2010/main" val="3647841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half" idx="2"/>
          </p:nvPr>
        </p:nvSpPr>
        <p:spPr>
          <a:xfrm>
            <a:off x="539552" y="1772816"/>
            <a:ext cx="8136904" cy="4680520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1.Повышение </a:t>
            </a:r>
            <a:r>
              <a:rPr lang="ru-RU" b="1" dirty="0">
                <a:solidFill>
                  <a:schemeClr val="tx1"/>
                </a:solidFill>
                <a:cs typeface="Times New Roman" panose="02020603050405020304" pitchFamily="18" charset="0"/>
              </a:rPr>
              <a:t>внимания общественности</a:t>
            </a:r>
            <a:r>
              <a:rPr lang="ru-RU" dirty="0">
                <a:solidFill>
                  <a:schemeClr val="tx1"/>
                </a:solidFill>
                <a:cs typeface="Times New Roman" panose="02020603050405020304" pitchFamily="18" charset="0"/>
              </a:rPr>
              <a:t>, политических деятелей, гражданских активистов к проблеме инфантицида в России, широкое обсуждение проблемы на самых разных дискуссионных площадках.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2.Создание </a:t>
            </a:r>
            <a:r>
              <a:rPr lang="ru-RU" b="1" dirty="0">
                <a:solidFill>
                  <a:schemeClr val="tx1"/>
                </a:solidFill>
                <a:cs typeface="Times New Roman" panose="02020603050405020304" pitchFamily="18" charset="0"/>
              </a:rPr>
              <a:t>всероссийского центра исследования проблем инфантицида</a:t>
            </a:r>
            <a:r>
              <a:rPr lang="ru-RU" dirty="0">
                <a:solidFill>
                  <a:schemeClr val="tx1"/>
                </a:solidFill>
                <a:cs typeface="Times New Roman" panose="02020603050405020304" pitchFamily="18" charset="0"/>
              </a:rPr>
              <a:t>,</a:t>
            </a:r>
            <a:r>
              <a:rPr lang="ru-RU" b="1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cs typeface="Times New Roman" panose="02020603050405020304" pitchFamily="18" charset="0"/>
              </a:rPr>
              <a:t>который позволит более глубоко и систематично исследовать данный феномен и его генезис в российском обществе.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3.Создание </a:t>
            </a:r>
            <a:r>
              <a:rPr lang="ru-RU" b="1" dirty="0">
                <a:solidFill>
                  <a:schemeClr val="tx1"/>
                </a:solidFill>
                <a:cs typeface="Times New Roman" panose="02020603050405020304" pitchFamily="18" charset="0"/>
              </a:rPr>
              <a:t>условия для апробации различных механизмов и социальных практик профилактики инфантицида </a:t>
            </a:r>
            <a:r>
              <a:rPr lang="ru-RU" dirty="0">
                <a:solidFill>
                  <a:schemeClr val="tx1"/>
                </a:solidFill>
                <a:cs typeface="Times New Roman" panose="02020603050405020304" pitchFamily="18" charset="0"/>
              </a:rPr>
              <a:t>(анонимное деторождение) с целю обобщения и тиражирования успешного опыта. Для решения данной задачи возможно выделение экспериментальных регионов, в которых могут апробироваться указанные технологии.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4.Массовое </a:t>
            </a:r>
            <a:r>
              <a:rPr lang="ru-RU" b="1" dirty="0">
                <a:solidFill>
                  <a:schemeClr val="tx1"/>
                </a:solidFill>
                <a:cs typeface="Times New Roman" panose="02020603050405020304" pitchFamily="18" charset="0"/>
              </a:rPr>
              <a:t>просвещение </a:t>
            </a:r>
            <a:r>
              <a:rPr lang="ru-RU" dirty="0">
                <a:solidFill>
                  <a:schemeClr val="tx1"/>
                </a:solidFill>
                <a:cs typeface="Times New Roman" panose="02020603050405020304" pitchFamily="18" charset="0"/>
              </a:rPr>
              <a:t>граждан по проблемам инфантицида и механизмов его профилактики. 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5.Повышение </a:t>
            </a:r>
            <a:r>
              <a:rPr lang="ru-RU" b="1" dirty="0">
                <a:solidFill>
                  <a:schemeClr val="tx1"/>
                </a:solidFill>
                <a:cs typeface="Times New Roman" panose="02020603050405020304" pitchFamily="18" charset="0"/>
              </a:rPr>
              <a:t>эффективности работы кризисных центров</a:t>
            </a:r>
            <a:r>
              <a:rPr lang="ru-RU" dirty="0">
                <a:solidFill>
                  <a:schemeClr val="tx1"/>
                </a:solidFill>
                <a:cs typeface="Times New Roman" panose="02020603050405020304" pitchFamily="18" charset="0"/>
              </a:rPr>
              <a:t>, развитие системной коммуникации между органами власти и некоммерческими </a:t>
            </a:r>
            <a:r>
              <a:rPr lang="ru-RU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организациями </a:t>
            </a:r>
            <a:r>
              <a:rPr lang="ru-RU" dirty="0">
                <a:solidFill>
                  <a:schemeClr val="tx1"/>
                </a:solidFill>
                <a:cs typeface="Times New Roman" panose="02020603050405020304" pitchFamily="18" charset="0"/>
              </a:rPr>
              <a:t>по вопросам деятельности кризисных центров.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35609"/>
            <a:ext cx="8424936" cy="12527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Практические рекомендации по повышению эффективности профилактики инфантицида: 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610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half" idx="2"/>
          </p:nvPr>
        </p:nvSpPr>
        <p:spPr>
          <a:xfrm>
            <a:off x="719572" y="908720"/>
            <a:ext cx="7704856" cy="2664296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По результатам мониторинга СМИ можно отметить следующие изменения в поведении женщин:</a:t>
            </a:r>
            <a:br>
              <a:rPr lang="ru-RU" sz="2000" dirty="0" smtClean="0">
                <a:solidFill>
                  <a:schemeClr val="tx1"/>
                </a:solidFill>
              </a:rPr>
            </a:br>
            <a:endParaRPr lang="ru-RU" sz="2000" dirty="0" smtClean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chemeClr val="tx1"/>
                </a:solidFill>
              </a:rPr>
              <a:t>Если раньше младенцев находили в мусорных баках, в выгребных ямах, на улице, то в последнее время женщины оставляют детей в «относительно» безопасных местах (в храмах, в подъездах домов, в магазине, в больнице)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27584" y="260648"/>
            <a:ext cx="7848872" cy="504056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Изменения в поведении женщин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3074" name="Picture 2" descr="D:\_С рабочего стола\Колыбель надежды\25 сентября\be8335c98374aa4f3190d583e642eaa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20" y="3452173"/>
            <a:ext cx="3419872" cy="2108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Штриховая стрелка вправо 4"/>
          <p:cNvSpPr/>
          <p:nvPr/>
        </p:nvSpPr>
        <p:spPr>
          <a:xfrm>
            <a:off x="4572000" y="4316270"/>
            <a:ext cx="551580" cy="190364"/>
          </a:xfrm>
          <a:prstGeom prst="stripedRightArrow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5" name="Picture 3" descr="D:\_С рабочего стола\Колыбель надежды\25 сентября\inx960x64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435696"/>
            <a:ext cx="3096771" cy="2125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8693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705431" y="332656"/>
            <a:ext cx="7827009" cy="64807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Контактная информация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type="subTitle" idx="1"/>
          </p:nvPr>
        </p:nvSpPr>
        <p:spPr>
          <a:xfrm>
            <a:off x="467544" y="1268759"/>
            <a:ext cx="4896544" cy="2264819"/>
          </a:xfrm>
        </p:spPr>
        <p:txBody>
          <a:bodyPr>
            <a:noAutofit/>
          </a:bodyPr>
          <a:lstStyle/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Президент Благотворительного Фонда</a:t>
            </a:r>
          </a:p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Елена Котова</a:t>
            </a:r>
          </a:p>
          <a:p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www.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еленакотова.рф</a:t>
            </a:r>
            <a:endPara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онтактный телефон 89197023999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3284984"/>
            <a:ext cx="4896544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200" dirty="0" smtClean="0"/>
          </a:p>
          <a:p>
            <a:pPr algn="ctr"/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www.babyboxrf.ru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2444499@mail.ru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(342) 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244-44-99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внимание!</a:t>
            </a:r>
            <a:endParaRPr lang="ru-RU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1600" y="5733256"/>
            <a:ext cx="2456059" cy="90458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97"/>
          <a:stretch/>
        </p:blipFill>
        <p:spPr>
          <a:xfrm>
            <a:off x="5292080" y="1196752"/>
            <a:ext cx="3240360" cy="46736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31347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Другая 7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2DB9AC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2DB9AC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4423</TotalTime>
  <Words>2442</Words>
  <Application>Microsoft Office PowerPoint</Application>
  <PresentationFormat>Экран (4:3)</PresentationFormat>
  <Paragraphs>188</Paragraphs>
  <Slides>38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Волна</vt:lpstr>
      <vt:lpstr> «Исследование социально-психологических основ инфантицида и механизмов его профилактики» </vt:lpstr>
      <vt:lpstr>Благотворительный фонд «Колыбель надежды»</vt:lpstr>
      <vt:lpstr>В рамках данных направлений Фондом «Колыбель надежды» реализуются следующие программы и проекты: </vt:lpstr>
      <vt:lpstr> Федеральный социальный проект «БЕБИ БОКС»</vt:lpstr>
      <vt:lpstr>Наши «маленькие» победы</vt:lpstr>
      <vt:lpstr>Исследование инфантицида</vt:lpstr>
      <vt:lpstr>Цели исследования:</vt:lpstr>
      <vt:lpstr>Задачи исследования:</vt:lpstr>
      <vt:lpstr>Методы исследования:</vt:lpstr>
      <vt:lpstr>Понятие «инфантицид»</vt:lpstr>
      <vt:lpstr>Презентация PowerPoint</vt:lpstr>
      <vt:lpstr>Презентация PowerPoint</vt:lpstr>
      <vt:lpstr>Группы ассоциаций к понятию инфантицида:</vt:lpstr>
      <vt:lpstr>Женщина как актор совершенного детоубийства</vt:lpstr>
      <vt:lpstr>* Так как личные данные полностью или частично изъяты во многих делах, информация по личным характеристикам осуждённых не совпадают с итоговой цифрой.</vt:lpstr>
      <vt:lpstr>Презентация PowerPoint</vt:lpstr>
      <vt:lpstr>Презентация PowerPoint</vt:lpstr>
      <vt:lpstr> </vt:lpstr>
      <vt:lpstr>Презентация PowerPoint</vt:lpstr>
      <vt:lpstr>Амбивалентность сознания</vt:lpstr>
      <vt:lpstr>Провокаторы данного типа преступления: </vt:lpstr>
      <vt:lpstr>2 группа факторов - это та социальная ситуация, в которой оказалась женщина</vt:lpstr>
      <vt:lpstr>3 группа факторов -  – это психические отклонения у женщины, употребление ею ПАВ (психоактивных веществ)</vt:lpstr>
      <vt:lpstr>Возникновение трудной жизненной ситуации тесным образом связано с недостатком у женщин навыков и компетенций в сфере выстраивания собственной жизненной траектории</vt:lpstr>
      <vt:lpstr>Презентация PowerPoint</vt:lpstr>
      <vt:lpstr>«Путь преступления»</vt:lpstr>
      <vt:lpstr>Презентация PowerPoint</vt:lpstr>
      <vt:lpstr>Анализ кризисных центров  как механизма профилактики инфантицида  (опрошены 12 кризисных центров в трех регионах: Пермский край,  Ставропольский край и город Москва)</vt:lpstr>
      <vt:lpstr>Презентация PowerPoint</vt:lpstr>
      <vt:lpstr>Презентация PowerPoint</vt:lpstr>
      <vt:lpstr>Презентация PowerPoint</vt:lpstr>
      <vt:lpstr>Механизмы профилактики инфантицида</vt:lpstr>
      <vt:lpstr>В субъектах, где работают Кризисные центры по оказанию помощи женщинам, оказавшимся в трудной жизненной ситуации, количество случаев инфантицида меньше, чем в регионах, где таких кризисных центров нет.</vt:lpstr>
      <vt:lpstr>Анонимные роды  </vt:lpstr>
      <vt:lpstr>Комплексные подходы к профилактике инфантицида:</vt:lpstr>
      <vt:lpstr>Практические рекомендации по повышению эффективности профилактики инфантицида: </vt:lpstr>
      <vt:lpstr>Изменения в поведении женщин</vt:lpstr>
      <vt:lpstr>Контактная информация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Ежегодный Отчет фонда «Колыбель надежды»</dc:title>
  <dc:creator>Marina Nevolina</dc:creator>
  <cp:lastModifiedBy>Александр Блок</cp:lastModifiedBy>
  <cp:revision>421</cp:revision>
  <dcterms:created xsi:type="dcterms:W3CDTF">2016-09-11T18:35:02Z</dcterms:created>
  <dcterms:modified xsi:type="dcterms:W3CDTF">2019-09-18T09:05:58Z</dcterms:modified>
</cp:coreProperties>
</file>